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75"/>
  </p:notesMasterIdLst>
  <p:sldIdLst>
    <p:sldId id="350" r:id="rId2"/>
    <p:sldId id="258" r:id="rId3"/>
    <p:sldId id="256" r:id="rId4"/>
    <p:sldId id="349" r:id="rId5"/>
    <p:sldId id="302" r:id="rId6"/>
    <p:sldId id="301" r:id="rId7"/>
    <p:sldId id="303" r:id="rId8"/>
    <p:sldId id="304" r:id="rId9"/>
    <p:sldId id="257" r:id="rId10"/>
    <p:sldId id="305" r:id="rId11"/>
    <p:sldId id="261" r:id="rId12"/>
    <p:sldId id="306" r:id="rId13"/>
    <p:sldId id="262" r:id="rId14"/>
    <p:sldId id="268" r:id="rId15"/>
    <p:sldId id="295" r:id="rId16"/>
    <p:sldId id="263" r:id="rId17"/>
    <p:sldId id="264" r:id="rId18"/>
    <p:sldId id="265" r:id="rId19"/>
    <p:sldId id="335" r:id="rId20"/>
    <p:sldId id="346" r:id="rId21"/>
    <p:sldId id="266" r:id="rId22"/>
    <p:sldId id="293" r:id="rId23"/>
    <p:sldId id="294" r:id="rId24"/>
    <p:sldId id="307" r:id="rId25"/>
    <p:sldId id="270" r:id="rId26"/>
    <p:sldId id="308" r:id="rId27"/>
    <p:sldId id="271" r:id="rId28"/>
    <p:sldId id="273" r:id="rId29"/>
    <p:sldId id="274" r:id="rId30"/>
    <p:sldId id="275" r:id="rId31"/>
    <p:sldId id="309" r:id="rId32"/>
    <p:sldId id="310" r:id="rId33"/>
    <p:sldId id="311" r:id="rId34"/>
    <p:sldId id="312" r:id="rId35"/>
    <p:sldId id="276" r:id="rId36"/>
    <p:sldId id="323" r:id="rId37"/>
    <p:sldId id="313" r:id="rId38"/>
    <p:sldId id="322" r:id="rId39"/>
    <p:sldId id="314" r:id="rId40"/>
    <p:sldId id="321" r:id="rId41"/>
    <p:sldId id="315" r:id="rId42"/>
    <p:sldId id="316" r:id="rId43"/>
    <p:sldId id="334" r:id="rId44"/>
    <p:sldId id="317" r:id="rId45"/>
    <p:sldId id="318" r:id="rId46"/>
    <p:sldId id="291" r:id="rId47"/>
    <p:sldId id="320" r:id="rId48"/>
    <p:sldId id="281" r:id="rId49"/>
    <p:sldId id="324" r:id="rId50"/>
    <p:sldId id="325" r:id="rId51"/>
    <p:sldId id="282" r:id="rId52"/>
    <p:sldId id="333" r:id="rId53"/>
    <p:sldId id="319" r:id="rId54"/>
    <p:sldId id="284" r:id="rId55"/>
    <p:sldId id="343" r:id="rId56"/>
    <p:sldId id="292" r:id="rId57"/>
    <p:sldId id="285" r:id="rId58"/>
    <p:sldId id="286" r:id="rId59"/>
    <p:sldId id="327" r:id="rId60"/>
    <p:sldId id="290" r:id="rId61"/>
    <p:sldId id="332" r:id="rId62"/>
    <p:sldId id="328" r:id="rId63"/>
    <p:sldId id="300" r:id="rId64"/>
    <p:sldId id="341" r:id="rId65"/>
    <p:sldId id="326" r:id="rId66"/>
    <p:sldId id="336" r:id="rId67"/>
    <p:sldId id="339" r:id="rId68"/>
    <p:sldId id="338" r:id="rId69"/>
    <p:sldId id="337" r:id="rId70"/>
    <p:sldId id="330" r:id="rId71"/>
    <p:sldId id="340" r:id="rId72"/>
    <p:sldId id="289" r:id="rId73"/>
    <p:sldId id="342" r:id="rId74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6A0A4A"/>
    <a:srgbClr val="C3D610"/>
    <a:srgbClr val="10DA32"/>
    <a:srgbClr val="13A5B9"/>
    <a:srgbClr val="FF1515"/>
    <a:srgbClr val="006600"/>
    <a:srgbClr val="FF6600"/>
    <a:srgbClr val="8CD200"/>
    <a:srgbClr val="FFFFA3"/>
    <a:srgbClr val="FFB46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0" autoAdjust="0"/>
    <p:restoredTop sz="94590" autoAdjust="0"/>
  </p:normalViewPr>
  <p:slideViewPr>
    <p:cSldViewPr>
      <p:cViewPr varScale="1">
        <p:scale>
          <a:sx n="84" d="100"/>
          <a:sy n="84" d="100"/>
        </p:scale>
        <p:origin x="-108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bg1"/>
              </a:solidFill>
            </c:spPr>
          </c:dPt>
          <c:dPt>
            <c:idx val="2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spPr>
              <a:solidFill>
                <a:srgbClr val="8CD200"/>
              </a:solidFill>
            </c:spPr>
          </c:dPt>
          <c:dLbls>
            <c:numFmt formatCode="0%" sourceLinked="0"/>
            <c:txPr>
              <a:bodyPr/>
              <a:lstStyle/>
              <a:p>
                <a:pPr>
                  <a:defRPr sz="1400" baseline="0"/>
                </a:pPr>
                <a:endParaRPr lang="pl-PL"/>
              </a:p>
            </c:txPr>
            <c:showPercent val="1"/>
            <c:showLeaderLines val="1"/>
          </c:dLbls>
          <c:cat>
            <c:strRef>
              <c:f>Arkusz1!$A$2:$A$7</c:f>
              <c:strCache>
                <c:ptCount val="6"/>
                <c:pt idx="0">
                  <c:v>dary</c:v>
                </c:pt>
                <c:pt idx="1">
                  <c:v>cegiełki</c:v>
                </c:pt>
                <c:pt idx="2">
                  <c:v>dotacja MKiDzN</c:v>
                </c:pt>
                <c:pt idx="3">
                  <c:v>dotacja starostwa</c:v>
                </c:pt>
                <c:pt idx="4">
                  <c:v>za zagubione</c:v>
                </c:pt>
                <c:pt idx="5">
                  <c:v>czasopisma oprawne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5366</c:v>
                </c:pt>
                <c:pt idx="1">
                  <c:v>3260</c:v>
                </c:pt>
                <c:pt idx="2">
                  <c:v>2730</c:v>
                </c:pt>
                <c:pt idx="3">
                  <c:v>825</c:v>
                </c:pt>
                <c:pt idx="4">
                  <c:v>174</c:v>
                </c:pt>
                <c:pt idx="5">
                  <c:v>62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sz="1200" baseline="0">
              <a:latin typeface="Verdana" pitchFamily="34" charset="0"/>
            </a:defRPr>
          </a:pPr>
          <a:endParaRPr lang="pl-PL"/>
        </a:p>
      </c:txPr>
    </c:legend>
    <c:plotVisOnly val="1"/>
  </c:chart>
  <c:spPr>
    <a:ln>
      <a:solidFill>
        <a:schemeClr val="accent1"/>
      </a:solidFill>
      <a:prstDash val="sysDot"/>
    </a:ln>
  </c:spPr>
  <c:txPr>
    <a:bodyPr/>
    <a:lstStyle/>
    <a:p>
      <a:pPr>
        <a:defRPr sz="1800"/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Pr>
        <a:bodyPr/>
        <a:lstStyle/>
        <a:p>
          <a:pPr>
            <a:defRPr sz="1800" baseline="0">
              <a:latin typeface="Verdana" pitchFamily="34" charset="0"/>
            </a:defRPr>
          </a:pPr>
          <a:endParaRPr lang="pl-PL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Miejsce zamieszkania</c:v>
                </c:pt>
              </c:strCache>
            </c:strRef>
          </c:tx>
          <c:dPt>
            <c:idx val="0"/>
            <c:spPr>
              <a:solidFill>
                <a:schemeClr val="accent3"/>
              </a:solidFill>
            </c:spPr>
          </c:dPt>
          <c:dPt>
            <c:idx val="1"/>
            <c:spPr>
              <a:solidFill>
                <a:schemeClr val="tx2">
                  <a:lumMod val="50000"/>
                </a:schemeClr>
              </a:solidFill>
            </c:spPr>
          </c:dPt>
          <c:dLbls>
            <c:dLbl>
              <c:idx val="0"/>
              <c:showPercent val="1"/>
            </c:dLbl>
            <c:dLbl>
              <c:idx val="1"/>
              <c:showPercent val="1"/>
            </c:dLbl>
            <c:delete val="1"/>
          </c:dLbls>
          <c:cat>
            <c:strRef>
              <c:f>Arkusz1!$A$2:$A$3</c:f>
              <c:strCache>
                <c:ptCount val="2"/>
                <c:pt idx="0">
                  <c:v>Miasto</c:v>
                </c:pt>
                <c:pt idx="1">
                  <c:v>Powiat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1071</c:v>
                </c:pt>
                <c:pt idx="1">
                  <c:v>1039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2613315042414403"/>
          <c:y val="0.84141334252969513"/>
          <c:w val="0.5210011576717487"/>
          <c:h val="9.550939276015584E-2"/>
        </c:manualLayout>
      </c:layout>
      <c:txPr>
        <a:bodyPr/>
        <a:lstStyle/>
        <a:p>
          <a:pPr>
            <a:defRPr sz="1600" baseline="0">
              <a:latin typeface="Verdana" pitchFamily="34" charset="0"/>
            </a:defRPr>
          </a:pPr>
          <a:endParaRPr lang="pl-PL"/>
        </a:p>
      </c:txPr>
    </c:legend>
    <c:plotVisOnly val="1"/>
  </c:chart>
  <c:spPr>
    <a:ln>
      <a:solidFill>
        <a:schemeClr val="accent1"/>
      </a:solidFill>
      <a:prstDash val="sysDot"/>
    </a:ln>
  </c:spPr>
  <c:txPr>
    <a:bodyPr/>
    <a:lstStyle/>
    <a:p>
      <a:pPr>
        <a:defRPr sz="1800"/>
      </a:pPr>
      <a:endParaRPr lang="pl-PL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Pr>
        <a:bodyPr/>
        <a:lstStyle/>
        <a:p>
          <a:pPr>
            <a:defRPr sz="1800" baseline="0">
              <a:latin typeface="Verdana" pitchFamily="34" charset="0"/>
            </a:defRPr>
          </a:pPr>
          <a:endParaRPr lang="pl-PL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Wiek</c:v>
                </c:pt>
              </c:strCache>
            </c:strRef>
          </c:tx>
          <c:dPt>
            <c:idx val="0"/>
            <c:spPr>
              <a:solidFill>
                <a:srgbClr val="006600"/>
              </a:solidFill>
            </c:spPr>
          </c:dPt>
          <c:dPt>
            <c:idx val="2"/>
            <c:spPr>
              <a:solidFill>
                <a:srgbClr val="6A0A4A"/>
              </a:solidFill>
            </c:spPr>
          </c:dPt>
          <c:dPt>
            <c:idx val="3"/>
            <c:spPr>
              <a:solidFill>
                <a:srgbClr val="8CD200"/>
              </a:solidFill>
            </c:spPr>
          </c:dPt>
          <c:dPt>
            <c:idx val="5"/>
            <c:spPr>
              <a:solidFill>
                <a:srgbClr val="FF6600"/>
              </a:solidFill>
            </c:spPr>
          </c:dPt>
          <c:dLbls>
            <c:txPr>
              <a:bodyPr/>
              <a:lstStyle/>
              <a:p>
                <a:pPr>
                  <a:defRPr sz="1600" baseline="0"/>
                </a:pPr>
                <a:endParaRPr lang="pl-PL"/>
              </a:p>
            </c:txPr>
            <c:showPercent val="1"/>
            <c:showLeaderLines val="1"/>
          </c:dLbls>
          <c:cat>
            <c:strRef>
              <c:f>Arkusz1!$A$2:$A$7</c:f>
              <c:strCache>
                <c:ptCount val="6"/>
                <c:pt idx="0">
                  <c:v>do 15 lat</c:v>
                </c:pt>
                <c:pt idx="1">
                  <c:v>16 - 19</c:v>
                </c:pt>
                <c:pt idx="2">
                  <c:v>20 - 24</c:v>
                </c:pt>
                <c:pt idx="3">
                  <c:v>25 - 44</c:v>
                </c:pt>
                <c:pt idx="4">
                  <c:v>45 - 60</c:v>
                </c:pt>
                <c:pt idx="5">
                  <c:v>powyżej 60 lat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62</c:v>
                </c:pt>
                <c:pt idx="1">
                  <c:v>292</c:v>
                </c:pt>
                <c:pt idx="2">
                  <c:v>637</c:v>
                </c:pt>
                <c:pt idx="3">
                  <c:v>780</c:v>
                </c:pt>
                <c:pt idx="4">
                  <c:v>280</c:v>
                </c:pt>
                <c:pt idx="5">
                  <c:v>59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10195977709936818"/>
          <c:y val="0.70901882886942791"/>
          <c:w val="0.79608044580126158"/>
          <c:h val="0.21290579966025144"/>
        </c:manualLayout>
      </c:layout>
      <c:txPr>
        <a:bodyPr/>
        <a:lstStyle/>
        <a:p>
          <a:pPr>
            <a:defRPr sz="1600" baseline="0"/>
          </a:pPr>
          <a:endParaRPr lang="pl-PL"/>
        </a:p>
      </c:txPr>
    </c:legend>
    <c:plotVisOnly val="1"/>
  </c:chart>
  <c:spPr>
    <a:ln>
      <a:solidFill>
        <a:srgbClr val="E3DE00"/>
      </a:solidFill>
      <a:prstDash val="sysDot"/>
    </a:ln>
  </c:spPr>
  <c:txPr>
    <a:bodyPr/>
    <a:lstStyle/>
    <a:p>
      <a:pPr>
        <a:defRPr sz="1800"/>
      </a:pPr>
      <a:endParaRPr lang="pl-PL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Pr>
        <a:bodyPr/>
        <a:lstStyle/>
        <a:p>
          <a:pPr>
            <a:defRPr sz="2200"/>
          </a:pPr>
          <a:endParaRPr lang="pl-PL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Zatrudnienie</c:v>
                </c:pt>
              </c:strCache>
            </c:strRef>
          </c:tx>
          <c:dPt>
            <c:idx val="0"/>
            <c:spPr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18900000" scaled="0"/>
              </a:gradFill>
            </c:spPr>
          </c:dPt>
          <c:dPt>
            <c:idx val="2"/>
            <c:spPr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18900000" scaled="1"/>
                <a:tileRect/>
              </a:gradFill>
            </c:spPr>
          </c:dPt>
          <c:dPt>
            <c:idx val="3"/>
            <c:spPr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1"/>
                <a:tileRect/>
              </a:gradFill>
            </c:spPr>
          </c:dPt>
          <c:dPt>
            <c:idx val="4"/>
            <c:spPr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8900000" scaled="0"/>
              </a:gradFill>
            </c:spPr>
          </c:dPt>
          <c:dPt>
            <c:idx val="5"/>
            <c:spPr>
              <a:solidFill>
                <a:srgbClr val="6A0A4A"/>
              </a:solidFill>
            </c:spPr>
          </c:dPt>
          <c:dPt>
            <c:idx val="6"/>
            <c:spPr>
              <a:gradFill flip="none"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17999">
                    <a:srgbClr val="C3D610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8100000" scaled="1"/>
                <a:tileRect/>
              </a:gradFill>
            </c:spPr>
          </c:dPt>
          <c:dLbls>
            <c:dLblPos val="bestFit"/>
            <c:showPercent val="1"/>
            <c:showLeaderLines val="1"/>
          </c:dLbls>
          <c:cat>
            <c:strRef>
              <c:f>Arkusz1!$A$2:$A$8</c:f>
              <c:strCache>
                <c:ptCount val="7"/>
                <c:pt idx="0">
                  <c:v>prac.fizyczni</c:v>
                </c:pt>
                <c:pt idx="1">
                  <c:v>rolnicy</c:v>
                </c:pt>
                <c:pt idx="2">
                  <c:v>prac.umysłowi</c:v>
                </c:pt>
                <c:pt idx="3">
                  <c:v>studenci</c:v>
                </c:pt>
                <c:pt idx="4">
                  <c:v>uczniowie</c:v>
                </c:pt>
                <c:pt idx="5">
                  <c:v>inni</c:v>
                </c:pt>
                <c:pt idx="6">
                  <c:v>niepracujący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95</c:v>
                </c:pt>
                <c:pt idx="1">
                  <c:v>45</c:v>
                </c:pt>
                <c:pt idx="2">
                  <c:v>603</c:v>
                </c:pt>
                <c:pt idx="3">
                  <c:v>755</c:v>
                </c:pt>
                <c:pt idx="4">
                  <c:v>353</c:v>
                </c:pt>
                <c:pt idx="5">
                  <c:v>19</c:v>
                </c:pt>
                <c:pt idx="6">
                  <c:v>240</c:v>
                </c:pt>
              </c:numCache>
            </c:numRef>
          </c:val>
        </c:ser>
      </c:pie3DChart>
    </c:plotArea>
    <c:legend>
      <c:legendPos val="b"/>
    </c:legend>
    <c:plotVisOnly val="1"/>
  </c:chart>
  <c:spPr>
    <a:ln>
      <a:solidFill>
        <a:srgbClr val="E3DE00"/>
      </a:solidFill>
      <a:prstDash val="sysDot"/>
    </a:ln>
  </c:spPr>
  <c:txPr>
    <a:bodyPr/>
    <a:lstStyle/>
    <a:p>
      <a:pPr>
        <a:defRPr sz="1800"/>
      </a:pPr>
      <a:endParaRPr lang="pl-PL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4"/>
  <c:chart>
    <c:view3D>
      <c:rotX val="10"/>
      <c:rotY val="50"/>
      <c:perspective val="30"/>
    </c:view3D>
    <c:plotArea>
      <c:layout>
        <c:manualLayout>
          <c:layoutTarget val="inner"/>
          <c:xMode val="edge"/>
          <c:yMode val="edge"/>
          <c:x val="0.18582103018372731"/>
          <c:y val="0.16230462598425169"/>
          <c:w val="0.79952969160104992"/>
          <c:h val="0.68925664370078743"/>
        </c:manualLayout>
      </c:layout>
      <c:bar3DChart>
        <c:barDir val="col"/>
        <c:grouping val="standard"/>
        <c:ser>
          <c:idx val="0"/>
          <c:order val="0"/>
          <c:tx>
            <c:strRef>
              <c:f>Arkusz1!$B$1</c:f>
              <c:strCache>
                <c:ptCount val="1"/>
                <c:pt idx="0">
                  <c:v>odwiedziny</c:v>
                </c:pt>
              </c:strCache>
            </c:strRef>
          </c:tx>
          <c:dLbls>
            <c:txPr>
              <a:bodyPr anchor="b" anchorCtr="1"/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2001</c:v>
                </c:pt>
                <c:pt idx="1">
                  <c:v>2003</c:v>
                </c:pt>
                <c:pt idx="2">
                  <c:v>2009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16466</c:v>
                </c:pt>
                <c:pt idx="1">
                  <c:v>18762</c:v>
                </c:pt>
                <c:pt idx="2">
                  <c:v>21776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udostępnienia</c:v>
                </c:pt>
              </c:strCache>
            </c:strRef>
          </c:tx>
          <c:dLbls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2001</c:v>
                </c:pt>
                <c:pt idx="1">
                  <c:v>2003</c:v>
                </c:pt>
                <c:pt idx="2">
                  <c:v>2009</c:v>
                </c:pt>
              </c:numCache>
            </c:numRef>
          </c:cat>
          <c:val>
            <c:numRef>
              <c:f>Arkusz1!$C$2:$C$4</c:f>
              <c:numCache>
                <c:formatCode>General</c:formatCode>
                <c:ptCount val="3"/>
                <c:pt idx="0">
                  <c:v>23485</c:v>
                </c:pt>
                <c:pt idx="1">
                  <c:v>33550</c:v>
                </c:pt>
                <c:pt idx="2">
                  <c:v>41323</c:v>
                </c:pt>
              </c:numCache>
            </c:numRef>
          </c:val>
        </c:ser>
        <c:shape val="cylinder"/>
        <c:axId val="93346432"/>
        <c:axId val="93352320"/>
        <c:axId val="93713728"/>
      </c:bar3DChart>
      <c:catAx>
        <c:axId val="93346432"/>
        <c:scaling>
          <c:orientation val="minMax"/>
        </c:scaling>
        <c:axPos val="b"/>
        <c:numFmt formatCode="General" sourceLinked="1"/>
        <c:tickLblPos val="nextTo"/>
        <c:crossAx val="93352320"/>
        <c:crosses val="autoZero"/>
        <c:auto val="1"/>
        <c:lblAlgn val="ctr"/>
        <c:lblOffset val="100"/>
      </c:catAx>
      <c:valAx>
        <c:axId val="93352320"/>
        <c:scaling>
          <c:orientation val="minMax"/>
          <c:max val="50000"/>
          <c:min val="0"/>
        </c:scaling>
        <c:axPos val="l"/>
        <c:majorGridlines/>
        <c:minorGridlines/>
        <c:numFmt formatCode="General" sourceLinked="0"/>
        <c:tickLblPos val="nextTo"/>
        <c:crossAx val="93346432"/>
        <c:crosses val="autoZero"/>
        <c:crossBetween val="between"/>
        <c:majorUnit val="10000"/>
        <c:minorUnit val="10000"/>
      </c:valAx>
      <c:serAx>
        <c:axId val="93713728"/>
        <c:scaling>
          <c:orientation val="minMax"/>
        </c:scaling>
        <c:delete val="1"/>
        <c:axPos val="b"/>
        <c:tickLblPos val="none"/>
        <c:crossAx val="93352320"/>
        <c:crosses val="autoZero"/>
      </c:serAx>
    </c:plotArea>
    <c:legend>
      <c:legendPos val="b"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16"/>
  <c:chart>
    <c:view3D>
      <c:rotY val="5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Arkusz1!$B$1</c:f>
              <c:strCache>
                <c:ptCount val="1"/>
                <c:pt idx="0">
                  <c:v>odwiedziny</c:v>
                </c:pt>
              </c:strCache>
            </c:strRef>
          </c:tx>
          <c:dLbls>
            <c:txPr>
              <a:bodyPr/>
              <a:lstStyle/>
              <a:p>
                <a:pPr>
                  <a:defRPr baseline="0">
                    <a:solidFill>
                      <a:schemeClr val="accent2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2001</c:v>
                </c:pt>
                <c:pt idx="1">
                  <c:v>2003</c:v>
                </c:pt>
                <c:pt idx="2">
                  <c:v>2009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2027</c:v>
                </c:pt>
                <c:pt idx="1">
                  <c:v>3736</c:v>
                </c:pt>
                <c:pt idx="2">
                  <c:v>4010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udostępnienia</c:v>
                </c:pt>
              </c:strCache>
            </c:strRef>
          </c:tx>
          <c:dLbls>
            <c:txPr>
              <a:bodyPr/>
              <a:lstStyle/>
              <a:p>
                <a:pPr>
                  <a:defRPr baseline="0">
                    <a:solidFill>
                      <a:schemeClr val="accent2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2001</c:v>
                </c:pt>
                <c:pt idx="1">
                  <c:v>2003</c:v>
                </c:pt>
                <c:pt idx="2">
                  <c:v>2009</c:v>
                </c:pt>
              </c:numCache>
            </c:numRef>
          </c:cat>
          <c:val>
            <c:numRef>
              <c:f>Arkusz1!$C$2:$C$4</c:f>
              <c:numCache>
                <c:formatCode>General</c:formatCode>
                <c:ptCount val="3"/>
                <c:pt idx="0">
                  <c:v>7601</c:v>
                </c:pt>
                <c:pt idx="1">
                  <c:v>20377</c:v>
                </c:pt>
                <c:pt idx="2">
                  <c:v>33356</c:v>
                </c:pt>
              </c:numCache>
            </c:numRef>
          </c:val>
        </c:ser>
        <c:shape val="cylinder"/>
        <c:axId val="93817856"/>
        <c:axId val="93827840"/>
        <c:axId val="97193984"/>
      </c:bar3DChart>
      <c:catAx>
        <c:axId val="93817856"/>
        <c:scaling>
          <c:orientation val="minMax"/>
        </c:scaling>
        <c:axPos val="b"/>
        <c:numFmt formatCode="General" sourceLinked="1"/>
        <c:tickLblPos val="nextTo"/>
        <c:crossAx val="93827840"/>
        <c:crosses val="autoZero"/>
        <c:auto val="1"/>
        <c:lblAlgn val="ctr"/>
        <c:lblOffset val="100"/>
      </c:catAx>
      <c:valAx>
        <c:axId val="93827840"/>
        <c:scaling>
          <c:orientation val="minMax"/>
          <c:max val="34000"/>
          <c:min val="2000"/>
        </c:scaling>
        <c:axPos val="l"/>
        <c:majorGridlines/>
        <c:numFmt formatCode="General" sourceLinked="1"/>
        <c:tickLblPos val="nextTo"/>
        <c:crossAx val="93817856"/>
        <c:crosses val="autoZero"/>
        <c:crossBetween val="between"/>
      </c:valAx>
      <c:serAx>
        <c:axId val="97193984"/>
        <c:scaling>
          <c:orientation val="minMax"/>
        </c:scaling>
        <c:delete val="1"/>
        <c:axPos val="b"/>
        <c:tickLblPos val="none"/>
        <c:crossAx val="93827840"/>
        <c:crosses val="autoZero"/>
      </c:serAx>
    </c:plotArea>
    <c:legend>
      <c:legendPos val="b"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B6AEACB-A964-4E85-93C7-01D468701732}" type="datetimeFigureOut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CB62E8C-E6BE-42FC-9881-A26C9AD94B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593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7F5C7B-A8E2-48B5-A3D8-1FD828CD2420}" type="slidenum">
              <a:rPr lang="pl-PL" smtClean="0"/>
              <a:pPr/>
              <a:t>2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ójkąt równoramienny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fld id="{CE912E82-6FCF-47BA-9EEC-7B46A9B4469C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6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37BCE4-C499-46D5-9214-98A87DCC32E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62F30-7713-4CD9-A05C-898378AC4035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6506-884E-4220-BCD0-0C89D2C527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78478-164E-4CCF-AFD4-C68BFEC64582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01955-A77A-4900-8A88-D6CDF93EE69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179ED-30E0-467C-8DE6-8C919A6FFBB5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E675F-8AE3-49CC-A3CD-F4503DF7EAF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ójkąt prostokątny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rójkąt równoramienny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Łącznik prosty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43612-8174-4821-AF78-6A743C35BA74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EC1E2-BE53-4688-9432-0A8D1CF43D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7F2AE-77E4-4D13-9A38-3BAC84368924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FDF2-0225-4B4A-ACA4-AB850C9C256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FA182-B569-4A43-8F51-546B11343096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7816D75B-9413-4AF4-A32B-945AC92C9B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C9074-5CAE-4EA0-B62D-47673A4F3AF4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3F3C-FAB2-4E91-BE62-8C313D3597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A53A-897C-4F39-B634-FFA148C072FF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116FF-606E-49D7-A681-67285F344A7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8C11AC8-210C-41D5-8ED3-70D8C545226E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B52A5FCB-81B7-4E64-850B-AB2FB18168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F3BEDEC2-DAB1-4A5F-9AF9-E137B4D850E6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 smtClean="0"/>
            </a:lvl1pPr>
          </a:lstStyle>
          <a:p>
            <a:pPr>
              <a:defRPr/>
            </a:pPr>
            <a:fld id="{FCF9E5F1-FC41-4ECB-86F4-F24E2CF8A3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6150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9464D9D-C263-4FF4-8E3B-ED703218CD43}" type="datetime1">
              <a:rPr lang="pl-PL"/>
              <a:pPr>
                <a:defRPr/>
              </a:pPr>
              <a:t>2010-11-18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98F8893-E04E-43D1-9B1F-A6B8C04D2A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75" r:id="rId6"/>
    <p:sldLayoutId id="2147483776" r:id="rId7"/>
    <p:sldLayoutId id="2147483784" r:id="rId8"/>
    <p:sldLayoutId id="2147483785" r:id="rId9"/>
    <p:sldLayoutId id="2147483777" r:id="rId10"/>
    <p:sldLayoutId id="2147483778" r:id="rId11"/>
  </p:sldLayoutIdLst>
  <p:transition spd="med">
    <p:wipe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marL="484188" indent="-484188" algn="l" rtl="0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FF55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FF55"/>
          </a:solidFill>
          <a:latin typeface="Verdana" pitchFamily="34" charset="0"/>
        </a:defRPr>
      </a:lvl2pPr>
      <a:lvl3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FF55"/>
          </a:solidFill>
          <a:latin typeface="Verdana" pitchFamily="34" charset="0"/>
        </a:defRPr>
      </a:lvl3pPr>
      <a:lvl4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FF55"/>
          </a:solidFill>
          <a:latin typeface="Verdana" pitchFamily="34" charset="0"/>
        </a:defRPr>
      </a:lvl4pPr>
      <a:lvl5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FF55"/>
          </a:solidFill>
          <a:latin typeface="Verdana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FF55"/>
          </a:solidFill>
          <a:latin typeface="Verdana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FF55"/>
          </a:solidFill>
          <a:latin typeface="Verdana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FF55"/>
          </a:solidFill>
          <a:latin typeface="Verdana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FF55"/>
          </a:solidFill>
          <a:latin typeface="Verdana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EAE789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_6787.jpg"/>
          <p:cNvPicPr>
            <a:picLocks noChangeAspect="1"/>
          </p:cNvPicPr>
          <p:nvPr/>
        </p:nvPicPr>
        <p:blipFill>
          <a:blip r:embed="rId2" cstate="print">
            <a:lum bright="8000" contrast="5000"/>
          </a:blip>
          <a:stretch>
            <a:fillRect/>
          </a:stretch>
        </p:blipFill>
        <p:spPr>
          <a:xfrm>
            <a:off x="252480" y="188640"/>
            <a:ext cx="8640000" cy="648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>
            <a:noAutofit/>
          </a:bodyPr>
          <a:lstStyle/>
          <a:p>
            <a:pPr marL="457200" indent="-457200" fontAlgn="auto">
              <a:spcAft>
                <a:spcPts val="0"/>
              </a:spcAft>
              <a:defRPr/>
            </a:pPr>
            <a:r>
              <a:rPr lang="pl-PL" sz="32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Pierwszy lokal: ul. Matysiaka 5, </a:t>
            </a:r>
            <a:br>
              <a:rPr lang="pl-PL" sz="32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pl-PL" sz="32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wrzesień 2000 – czerwiec 2003 </a:t>
            </a:r>
            <a:br>
              <a:rPr lang="pl-PL" sz="32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pl-PL" sz="32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6" name="Symbol zastępczy zawartości 5" descr="12mal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3460470" cy="4860000"/>
          </a:xfr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7" name="Symbol zastępczy zawartości 6" descr="KIF_4425mał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2471738"/>
            <a:ext cx="4560000" cy="3420000"/>
          </a:xfr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Obraz 5" descr="Alejamał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790403"/>
            <a:ext cx="4786312" cy="35909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0245" name="Obraz 6" descr="Gromadzeniemał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838575"/>
            <a:ext cx="3357563" cy="25193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0247" name="Obraz 8" descr="KIF_4854kompmał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92782"/>
            <a:ext cx="2641600" cy="35242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11" name="Tytuł 10"/>
          <p:cNvSpPr>
            <a:spLocks noGrp="1"/>
          </p:cNvSpPr>
          <p:nvPr>
            <p:ph type="title"/>
          </p:nvPr>
        </p:nvSpPr>
        <p:spPr>
          <a:xfrm>
            <a:off x="179512" y="661816"/>
            <a:ext cx="5544616" cy="1399032"/>
          </a:xfrm>
        </p:spPr>
        <p:txBody>
          <a:bodyPr>
            <a:noAutofit/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pl-PL" sz="32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ul. Sobieskiego 3, </a:t>
            </a:r>
            <a:br>
              <a:rPr lang="pl-PL" sz="32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pl-PL" sz="32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lipiec 2003 – maj 2008</a:t>
            </a:r>
            <a:endParaRPr lang="pl-PL" sz="32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3968" y="1021856"/>
            <a:ext cx="4824536" cy="1399032"/>
          </a:xfrm>
        </p:spPr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pl-PL" sz="32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Od czerwca 2008 – </a:t>
            </a:r>
            <a:br>
              <a:rPr lang="pl-PL" sz="32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pl-PL" sz="32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ul. Piłsudskiego 5a</a:t>
            </a:r>
            <a:endParaRPr lang="pl-PL" sz="32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" name="Symbol zastępczy zawartości 4" descr="KIF_1602 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116632"/>
            <a:ext cx="4320000" cy="324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4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4" name="Symbol zastępczy zawartości 4" descr="KIF_1602 mał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3501008"/>
            <a:ext cx="4320000" cy="324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4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Symbol zastępczy zawartości 4" descr="KIF_1602 mał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4008" y="3501008"/>
            <a:ext cx="4320000" cy="324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4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14313" y="285750"/>
            <a:ext cx="84296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4000" dirty="0">
                <a:solidFill>
                  <a:schemeClr val="accent2"/>
                </a:solidFill>
                <a:latin typeface="+mn-lt"/>
              </a:rPr>
              <a:t>Zasoby biblioteczne i czytelnicy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5" y="1196752"/>
            <a:ext cx="3096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  <a:defRPr/>
            </a:pPr>
            <a:r>
              <a:rPr lang="pl-PL" sz="2000" u="sng" dirty="0" smtClean="0">
                <a:solidFill>
                  <a:schemeClr val="tx2"/>
                </a:solidFill>
                <a:latin typeface="+mn-lt"/>
              </a:rPr>
              <a:t>Księgozbiór:</a:t>
            </a:r>
          </a:p>
          <a:p>
            <a:pPr marL="457200" indent="-457200">
              <a:defRPr/>
            </a:pPr>
            <a:r>
              <a:rPr lang="pl-PL" sz="2000" dirty="0" smtClean="0">
                <a:solidFill>
                  <a:schemeClr val="tx2"/>
                </a:solidFill>
                <a:latin typeface="+mn-lt"/>
              </a:rPr>
              <a:t>2000 – 29088</a:t>
            </a:r>
          </a:p>
          <a:p>
            <a:pPr marL="457200" indent="-457200">
              <a:defRPr/>
            </a:pPr>
            <a:r>
              <a:rPr lang="pl-PL" sz="2000" dirty="0" smtClean="0">
                <a:solidFill>
                  <a:schemeClr val="tx2"/>
                </a:solidFill>
                <a:latin typeface="+mn-lt"/>
              </a:rPr>
              <a:t>2009 - 30944 </a:t>
            </a:r>
            <a:endParaRPr lang="pl-PL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355976" y="1196752"/>
            <a:ext cx="40324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dirty="0">
                <a:solidFill>
                  <a:schemeClr val="tx2"/>
                </a:solidFill>
                <a:latin typeface="+mn-lt"/>
              </a:rPr>
              <a:t>2. </a:t>
            </a:r>
            <a:r>
              <a:rPr lang="pl-PL" sz="2000" u="sng" dirty="0">
                <a:solidFill>
                  <a:schemeClr val="tx2"/>
                </a:solidFill>
                <a:latin typeface="+mn-lt"/>
              </a:rPr>
              <a:t>Wartość </a:t>
            </a:r>
            <a:r>
              <a:rPr lang="pl-PL" sz="2000" u="sng" dirty="0" smtClean="0">
                <a:solidFill>
                  <a:schemeClr val="tx2"/>
                </a:solidFill>
                <a:latin typeface="+mn-lt"/>
              </a:rPr>
              <a:t>księgozbioru:</a:t>
            </a:r>
          </a:p>
          <a:p>
            <a:pPr>
              <a:defRPr/>
            </a:pPr>
            <a:r>
              <a:rPr lang="pl-PL" sz="2000" dirty="0" smtClean="0">
                <a:solidFill>
                  <a:schemeClr val="tx2"/>
                </a:solidFill>
                <a:latin typeface="+mn-lt"/>
              </a:rPr>
              <a:t>2000 – 41144,65 zł</a:t>
            </a:r>
          </a:p>
          <a:p>
            <a:pPr>
              <a:defRPr/>
            </a:pPr>
            <a:r>
              <a:rPr lang="pl-PL" sz="2000" dirty="0" smtClean="0">
                <a:solidFill>
                  <a:schemeClr val="tx2"/>
                </a:solidFill>
                <a:latin typeface="+mn-lt"/>
              </a:rPr>
              <a:t>2009 – 286426,48 zł </a:t>
            </a:r>
            <a:endParaRPr lang="pl-PL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67544" y="2564904"/>
            <a:ext cx="6715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000" dirty="0">
                <a:solidFill>
                  <a:schemeClr val="tx2"/>
                </a:solidFill>
                <a:latin typeface="+mn-lt"/>
              </a:rPr>
              <a:t>3. </a:t>
            </a:r>
            <a:r>
              <a:rPr lang="pl-PL" sz="2000" u="sng" dirty="0">
                <a:solidFill>
                  <a:schemeClr val="tx2"/>
                </a:solidFill>
                <a:latin typeface="+mn-lt"/>
              </a:rPr>
              <a:t>Struktura nabytków w latach </a:t>
            </a:r>
            <a:r>
              <a:rPr lang="pl-PL" sz="2000" u="sng" dirty="0" smtClean="0">
                <a:solidFill>
                  <a:schemeClr val="tx2"/>
                </a:solidFill>
                <a:latin typeface="+mn-lt"/>
              </a:rPr>
              <a:t>2000-2010  </a:t>
            </a:r>
            <a:endParaRPr lang="pl-PL" sz="2000" u="sng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pl-PL" sz="2000" dirty="0">
                <a:solidFill>
                  <a:schemeClr val="tx2"/>
                </a:solidFill>
                <a:latin typeface="+mn-lt"/>
              </a:rPr>
              <a:t>(pozyskano </a:t>
            </a:r>
            <a:r>
              <a:rPr lang="pl-PL" sz="2000" dirty="0" smtClean="0">
                <a:solidFill>
                  <a:schemeClr val="tx2"/>
                </a:solidFill>
                <a:latin typeface="+mn-lt"/>
              </a:rPr>
              <a:t>12417 </a:t>
            </a:r>
            <a:r>
              <a:rPr lang="pl-PL" sz="2000" dirty="0">
                <a:solidFill>
                  <a:schemeClr val="tx2"/>
                </a:solidFill>
                <a:latin typeface="+mn-lt"/>
              </a:rPr>
              <a:t>woluminów).</a:t>
            </a:r>
          </a:p>
        </p:txBody>
      </p:sp>
      <p:graphicFrame>
        <p:nvGraphicFramePr>
          <p:cNvPr id="12" name="Wykres 11"/>
          <p:cNvGraphicFramePr/>
          <p:nvPr/>
        </p:nvGraphicFramePr>
        <p:xfrm>
          <a:off x="1357290" y="3571876"/>
          <a:ext cx="6096000" cy="2551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0" grpId="0"/>
      <p:bldGraphic spid="1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42875" y="395953"/>
            <a:ext cx="55092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200" dirty="0" smtClean="0">
                <a:solidFill>
                  <a:schemeClr val="accent2"/>
                </a:solidFill>
                <a:latin typeface="+mn-lt"/>
              </a:rPr>
              <a:t>Czytelnicy 2009 </a:t>
            </a:r>
            <a:r>
              <a:rPr lang="pl-PL" sz="3200" dirty="0">
                <a:solidFill>
                  <a:schemeClr val="accent2"/>
                </a:solidFill>
                <a:latin typeface="+mn-lt"/>
              </a:rPr>
              <a:t>– </a:t>
            </a:r>
            <a:r>
              <a:rPr lang="pl-PL" sz="3200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pl-PL" sz="3200" dirty="0" smtClean="0">
                <a:solidFill>
                  <a:schemeClr val="accent2"/>
                </a:solidFill>
                <a:latin typeface="+mn-lt"/>
              </a:rPr>
            </a:br>
            <a:r>
              <a:rPr lang="pl-PL" sz="3200" dirty="0" smtClean="0">
                <a:solidFill>
                  <a:schemeClr val="accent2"/>
                </a:solidFill>
                <a:latin typeface="+mn-lt"/>
              </a:rPr>
              <a:t>dane </a:t>
            </a:r>
            <a:r>
              <a:rPr lang="pl-PL" sz="3200" dirty="0">
                <a:solidFill>
                  <a:schemeClr val="accent2"/>
                </a:solidFill>
                <a:latin typeface="+mn-lt"/>
              </a:rPr>
              <a:t>demograficzne</a:t>
            </a:r>
          </a:p>
        </p:txBody>
      </p:sp>
      <p:graphicFrame>
        <p:nvGraphicFramePr>
          <p:cNvPr id="5" name="Wykres 4"/>
          <p:cNvGraphicFramePr/>
          <p:nvPr/>
        </p:nvGraphicFramePr>
        <p:xfrm>
          <a:off x="251520" y="2564904"/>
          <a:ext cx="4071966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Wykres 5"/>
          <p:cNvGraphicFramePr/>
          <p:nvPr/>
        </p:nvGraphicFramePr>
        <p:xfrm>
          <a:off x="4572000" y="1484784"/>
          <a:ext cx="4310082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AsOne/>
      </p:bldGraphic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/>
          <p:nvPr/>
        </p:nvGraphicFramePr>
        <p:xfrm>
          <a:off x="714348" y="285728"/>
          <a:ext cx="7858180" cy="621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28624" y="428625"/>
            <a:ext cx="46434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4400" dirty="0" smtClean="0">
                <a:solidFill>
                  <a:schemeClr val="accent2"/>
                </a:solidFill>
                <a:latin typeface="+mn-lt"/>
              </a:rPr>
              <a:t>Wypożyczalnia</a:t>
            </a:r>
            <a:endParaRPr lang="pl-PL" sz="4400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4" name="Wykres 3"/>
          <p:cNvGraphicFramePr/>
          <p:nvPr/>
        </p:nvGraphicFramePr>
        <p:xfrm>
          <a:off x="285720" y="1142984"/>
          <a:ext cx="8501122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 uiExpand="1">
        <p:bldSub>
          <a:bldChart bld="seriesEl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28625" y="428625"/>
            <a:ext cx="40005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4400" dirty="0" smtClean="0">
                <a:solidFill>
                  <a:schemeClr val="accent2"/>
                </a:solidFill>
                <a:latin typeface="+mn-lt"/>
              </a:rPr>
              <a:t>Czytelnia</a:t>
            </a:r>
            <a:endParaRPr lang="pl-PL" sz="4400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4" name="Wykres 3"/>
          <p:cNvGraphicFramePr/>
          <p:nvPr/>
        </p:nvGraphicFramePr>
        <p:xfrm>
          <a:off x="714348" y="1397000"/>
          <a:ext cx="764386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 uiExpand="1">
        <p:bldSub>
          <a:bldChart bld="seriesEl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30337" y="1669157"/>
            <a:ext cx="51497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sz="2400" dirty="0">
                <a:latin typeface="+mn-lt"/>
              </a:rPr>
              <a:t>Zestawienia </a:t>
            </a:r>
            <a:r>
              <a:rPr lang="pl-PL" sz="2400" dirty="0" smtClean="0">
                <a:latin typeface="+mn-lt"/>
              </a:rPr>
              <a:t>bibliograficzne</a:t>
            </a:r>
          </a:p>
          <a:p>
            <a:pPr indent="-342900">
              <a:defRPr/>
            </a:pPr>
            <a:endParaRPr lang="pl-PL" sz="2400" dirty="0">
              <a:latin typeface="+mn-lt"/>
            </a:endParaRPr>
          </a:p>
          <a:p>
            <a:pPr indent="-342900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sz="2400" dirty="0">
                <a:latin typeface="+mn-lt"/>
              </a:rPr>
              <a:t>Teczki </a:t>
            </a:r>
            <a:r>
              <a:rPr lang="pl-PL" sz="2400" dirty="0" smtClean="0">
                <a:latin typeface="+mn-lt"/>
              </a:rPr>
              <a:t>tematyczne</a:t>
            </a:r>
          </a:p>
          <a:p>
            <a:pPr indent="-342900">
              <a:defRPr/>
            </a:pPr>
            <a:endParaRPr lang="pl-PL" sz="2400" dirty="0" smtClean="0">
              <a:latin typeface="+mn-lt"/>
            </a:endParaRPr>
          </a:p>
          <a:p>
            <a:pPr indent="-457200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sz="2400" dirty="0" smtClean="0">
                <a:latin typeface="+mn-lt"/>
              </a:rPr>
              <a:t>Materiały repertuarowe</a:t>
            </a:r>
            <a:endParaRPr lang="pl-PL" sz="2400" dirty="0">
              <a:latin typeface="+mn-lt"/>
            </a:endParaRPr>
          </a:p>
        </p:txBody>
      </p:sp>
      <p:pic>
        <p:nvPicPr>
          <p:cNvPr id="5" name="Obraz 4" descr="Obraz 215małe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148064" y="1412776"/>
            <a:ext cx="3714750" cy="278606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6" name="Obraz 5" descr="Obraz 236małe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899592" y="3789040"/>
            <a:ext cx="3667125" cy="274955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99032"/>
          </a:xfrm>
        </p:spPr>
        <p:txBody>
          <a:bodyPr/>
          <a:lstStyle/>
          <a:p>
            <a:r>
              <a:rPr lang="pl-PL" dirty="0" smtClean="0"/>
              <a:t>Działalność informacyjno - promocyjna</a:t>
            </a:r>
            <a:endParaRPr lang="pl-PL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267744" y="4509120"/>
            <a:ext cx="6624736" cy="21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sz="2400" dirty="0" smtClean="0">
                <a:latin typeface="+mn-lt"/>
              </a:rPr>
              <a:t>Punkt Informacji Europejskiej</a:t>
            </a:r>
          </a:p>
          <a:p>
            <a:pPr marL="342900" indent="-342900" algn="r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sz="2400" dirty="0" smtClean="0">
                <a:latin typeface="+mn-lt"/>
              </a:rPr>
              <a:t>Punkt Informacji Turystycznej</a:t>
            </a:r>
          </a:p>
          <a:p>
            <a:pPr marL="342900" indent="-342900" algn="r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sz="2400" dirty="0" smtClean="0">
                <a:latin typeface="+mn-lt"/>
              </a:rPr>
              <a:t>Targi edukacyjne</a:t>
            </a:r>
            <a:endParaRPr lang="pl-PL" sz="2400" dirty="0">
              <a:latin typeface="+mn-lt"/>
            </a:endParaRPr>
          </a:p>
        </p:txBody>
      </p:sp>
      <p:pic>
        <p:nvPicPr>
          <p:cNvPr id="7" name="Obraz 6" descr="targ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5760000" cy="4320000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68313" y="2205038"/>
            <a:ext cx="7991475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Jubileusz </a:t>
            </a:r>
            <a:r>
              <a:rPr lang="pl-PL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X-lecia</a:t>
            </a:r>
            <a:r>
              <a:rPr lang="pl-PL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pl-PL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pl-PL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Powiatowej Biblioteki Publicznej </a:t>
            </a:r>
            <a:br>
              <a:rPr lang="pl-PL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pl-PL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w Krasnymstawie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0" y="642938"/>
            <a:ext cx="1357313" cy="1357312"/>
          </a:xfrm>
          <a:prstGeom prst="rect">
            <a:avLst/>
          </a:prstGeom>
          <a:noFill/>
          <a:ln w="25400">
            <a:solidFill>
              <a:srgbClr val="FFFFA3"/>
            </a:solidFill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859338" y="6143625"/>
            <a:ext cx="316865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Opracowanie: </a:t>
            </a:r>
            <a:r>
              <a:rPr lang="pl-PL" sz="11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Iwona Gruszczyńska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992888" cy="573325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899592" y="18864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latin typeface="+mj-lt"/>
              </a:rPr>
              <a:t>www.krasnystaw-powiat.pl</a:t>
            </a:r>
            <a:r>
              <a:rPr lang="pl-PL" sz="2400" b="1" dirty="0" smtClean="0">
                <a:latin typeface="+mj-lt"/>
              </a:rPr>
              <a:t>/</a:t>
            </a:r>
            <a:r>
              <a:rPr lang="pl-PL" sz="2400" b="1" dirty="0" err="1" smtClean="0">
                <a:latin typeface="+mj-lt"/>
              </a:rPr>
              <a:t>wp</a:t>
            </a:r>
            <a:endParaRPr lang="pl-PL" sz="2400" b="1" dirty="0"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28625" y="1916832"/>
            <a:ext cx="8286750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pl-PL" sz="2400" b="1" dirty="0">
                <a:latin typeface="+mn-lt"/>
              </a:rPr>
              <a:t>Lekcje </a:t>
            </a:r>
            <a:r>
              <a:rPr lang="pl-PL" sz="2400" b="1" dirty="0" smtClean="0">
                <a:latin typeface="+mn-lt"/>
              </a:rPr>
              <a:t>biblioteczne </a:t>
            </a:r>
          </a:p>
          <a:p>
            <a:pPr marL="1371600" lvl="2" indent="-457200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pl-PL" sz="2400" dirty="0" smtClean="0">
                <a:latin typeface="+mn-lt"/>
              </a:rPr>
              <a:t>72 jednostki lekcyjne </a:t>
            </a:r>
            <a:r>
              <a:rPr lang="pl-PL" sz="2400" dirty="0">
                <a:latin typeface="+mn-lt"/>
              </a:rPr>
              <a:t>dla </a:t>
            </a:r>
            <a:r>
              <a:rPr lang="pl-PL" sz="2400" dirty="0" smtClean="0">
                <a:latin typeface="+mn-lt"/>
              </a:rPr>
              <a:t>1723 </a:t>
            </a:r>
            <a:r>
              <a:rPr lang="pl-PL" sz="2400" dirty="0">
                <a:latin typeface="+mn-lt"/>
              </a:rPr>
              <a:t>uczniów.</a:t>
            </a:r>
            <a:endParaRPr lang="pl-PL" sz="1100" dirty="0">
              <a:latin typeface="+mn-lt"/>
            </a:endParaRPr>
          </a:p>
          <a:p>
            <a:pPr marL="342900" indent="-342900">
              <a:defRPr/>
            </a:pPr>
            <a:endParaRPr lang="pl-PL" sz="2000" dirty="0">
              <a:latin typeface="+mn-lt"/>
            </a:endParaRPr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pl-PL" sz="2400" b="1" dirty="0" smtClean="0">
                <a:latin typeface="+mn-lt"/>
              </a:rPr>
              <a:t>Warsztaty </a:t>
            </a:r>
            <a:r>
              <a:rPr lang="pl-PL" sz="2400" b="1" dirty="0">
                <a:latin typeface="+mn-lt"/>
              </a:rPr>
              <a:t>literackie i </a:t>
            </a:r>
            <a:r>
              <a:rPr lang="pl-PL" sz="2400" b="1" dirty="0" smtClean="0">
                <a:latin typeface="+mn-lt"/>
              </a:rPr>
              <a:t>poetyckie</a:t>
            </a:r>
            <a:endParaRPr lang="pl-PL" sz="1050" dirty="0">
              <a:latin typeface="+mn-lt"/>
            </a:endParaRPr>
          </a:p>
          <a:p>
            <a:pPr marL="457200" indent="-457200">
              <a:defRPr/>
            </a:pPr>
            <a:endParaRPr lang="pl-PL" sz="2400" dirty="0">
              <a:latin typeface="+mn-lt"/>
            </a:endParaRPr>
          </a:p>
          <a:p>
            <a:pPr marL="457200" indent="-457200">
              <a:buFont typeface="+mj-lt"/>
              <a:buAutoNum type="arabicPeriod" startAt="3"/>
              <a:defRPr/>
            </a:pPr>
            <a:r>
              <a:rPr lang="pl-PL" sz="2400" b="1" dirty="0" smtClean="0">
                <a:latin typeface="+mn-lt"/>
              </a:rPr>
              <a:t>Opieka merytoryczna instruktora nad bibliotekami gminnymi i ich filiami</a:t>
            </a:r>
            <a:endParaRPr lang="pl-PL" sz="2400" dirty="0">
              <a:latin typeface="+mn-lt"/>
            </a:endParaRPr>
          </a:p>
          <a:p>
            <a:pPr marL="1257300" lvl="2" indent="-342900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pl-PL" sz="2400" dirty="0">
                <a:latin typeface="+mn-lt"/>
              </a:rPr>
              <a:t>doradztwo</a:t>
            </a:r>
            <a:r>
              <a:rPr lang="pl-PL" sz="2400" dirty="0">
                <a:solidFill>
                  <a:srgbClr val="547E00"/>
                </a:solidFill>
                <a:latin typeface="+mn-lt"/>
              </a:rPr>
              <a:t> </a:t>
            </a:r>
            <a:r>
              <a:rPr lang="pl-PL" sz="2400" dirty="0">
                <a:latin typeface="+mn-lt"/>
              </a:rPr>
              <a:t>w </a:t>
            </a:r>
            <a:r>
              <a:rPr lang="pl-PL" sz="2400" dirty="0" smtClean="0">
                <a:latin typeface="+mn-lt"/>
              </a:rPr>
              <a:t>terenie</a:t>
            </a:r>
            <a:endParaRPr lang="pl-PL" sz="2400" dirty="0">
              <a:latin typeface="+mn-lt"/>
            </a:endParaRPr>
          </a:p>
          <a:p>
            <a:pPr marL="1257300" lvl="2" indent="-342900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pl-PL" sz="2400" dirty="0">
                <a:latin typeface="+mn-lt"/>
              </a:rPr>
              <a:t>szkolenia i warsztaty w </a:t>
            </a:r>
            <a:r>
              <a:rPr lang="pl-PL" sz="2400" dirty="0" smtClean="0">
                <a:latin typeface="+mn-lt"/>
              </a:rPr>
              <a:t>PBP</a:t>
            </a:r>
            <a:endParaRPr lang="pl-PL" sz="1050" dirty="0">
              <a:latin typeface="+mn-lt"/>
            </a:endParaRPr>
          </a:p>
          <a:p>
            <a:pPr marL="800100" lvl="1" indent="-342900">
              <a:buClr>
                <a:srgbClr val="547E00"/>
              </a:buClr>
              <a:defRPr/>
            </a:pPr>
            <a:endParaRPr lang="pl-PL" sz="2400" dirty="0">
              <a:latin typeface="+mn-lt"/>
            </a:endParaRPr>
          </a:p>
          <a:p>
            <a:pPr marL="457200" indent="-457200">
              <a:buFont typeface="+mj-lt"/>
              <a:buAutoNum type="arabicPeriod" startAt="4"/>
              <a:defRPr/>
            </a:pPr>
            <a:r>
              <a:rPr lang="pl-PL" sz="2400" b="1" dirty="0">
                <a:latin typeface="+mn-lt"/>
              </a:rPr>
              <a:t>Wyjazdy szkoleniowo – turystyczne</a:t>
            </a:r>
            <a:r>
              <a:rPr lang="pl-PL" sz="2400" dirty="0">
                <a:latin typeface="+mn-lt"/>
              </a:rPr>
              <a:t> 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Działalność edukacyjna </a:t>
            </a:r>
            <a:br>
              <a:rPr lang="pl-PL" dirty="0" smtClean="0"/>
            </a:br>
            <a:r>
              <a:rPr lang="pl-PL" dirty="0" smtClean="0"/>
              <a:t>i instrukcyjno - metodyczna</a:t>
            </a:r>
            <a:endParaRPr lang="pl-PL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019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3291"/>
            <a:ext cx="3840163" cy="287972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Obraz 031mał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577" y="693291"/>
            <a:ext cx="3839633" cy="287972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6" name="Obraz 5" descr="Obraz 136mał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3" y="3789635"/>
            <a:ext cx="3840162" cy="287972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7" name="Obraz 6" descr="Obraz 162mał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789635"/>
            <a:ext cx="3839633" cy="287972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755576" y="11663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Szkolenia i warsztaty</a:t>
            </a:r>
            <a:endParaRPr lang="pl-PL" sz="2400" b="1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Obraz 3" descr="5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30411" y="116632"/>
            <a:ext cx="2764366" cy="2073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6389" name="Obraz 4" descr="Obraz 027mał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643438"/>
            <a:ext cx="2762250" cy="20716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6390" name="Obraz 5" descr="Obraz 030mał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4042" y="2348880"/>
            <a:ext cx="2764366" cy="2073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7" name="Obraz 6" descr="13ma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988" y="4643438"/>
            <a:ext cx="3179762" cy="207327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8" name="Obraz 7" descr="14ma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2374" y="116632"/>
            <a:ext cx="3103562" cy="207327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9" name="Obraz 8" descr="15ma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19511" y="2348880"/>
            <a:ext cx="2764366" cy="207327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3152948" y="2728913"/>
            <a:ext cx="264318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latin typeface="+mn-lt"/>
              </a:rPr>
              <a:t>Wyjazdy szkoleniowo - turystyczne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81000" y="260648"/>
            <a:ext cx="6063208" cy="100811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Działalność kulturalna</a:t>
            </a:r>
            <a:br>
              <a:rPr lang="pl-PL" dirty="0" smtClean="0"/>
            </a:br>
            <a:endParaRPr lang="pl-PL" b="0" dirty="0">
              <a:solidFill>
                <a:schemeClr val="tx1"/>
              </a:solidFill>
            </a:endParaRPr>
          </a:p>
        </p:txBody>
      </p:sp>
      <p:pic>
        <p:nvPicPr>
          <p:cNvPr id="6" name="Obraz 5" descr="KIF_1587małe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>
            <a:off x="1619672" y="1556792"/>
            <a:ext cx="6718985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395536" y="836712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+mn-lt"/>
              </a:rPr>
              <a:t>Spotkania autorskie</a:t>
            </a:r>
            <a:endParaRPr lang="pl-PL" sz="2400" dirty="0">
              <a:latin typeface="+mn-lt"/>
            </a:endParaRPr>
          </a:p>
        </p:txBody>
      </p:sp>
      <p:pic>
        <p:nvPicPr>
          <p:cNvPr id="5" name="Obraz 4" descr="Gleń 112mał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857232"/>
            <a:ext cx="4320000" cy="57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KIF_2209 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64704"/>
            <a:ext cx="6723953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8" name="Obraz 7" descr="KIF_2290małe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1331640" y="1340768"/>
            <a:ext cx="6720001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KIF_2290mał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9454" y="214290"/>
            <a:ext cx="4860000" cy="648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IF_4786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6721993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3" name="Obraz 2" descr="KIF_4286mał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4664"/>
            <a:ext cx="672199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KIF_5237m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6721949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2" name="Obraz 11" descr="P1040423mał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268760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Kraśniczyn. W.Tarnas 058male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899592" y="764704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7" name="Obraz 6" descr="Petek 049male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2339752" y="188640"/>
            <a:ext cx="4860000" cy="648284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020małe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899592" y="764704"/>
            <a:ext cx="6719999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1" name="Obraz 10" descr="Obraz 027MALE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1763688" y="188640"/>
            <a:ext cx="4860000" cy="6480991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Dyrektor</a:t>
            </a:r>
            <a:endParaRPr lang="pl-PL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24" name="Symbol zastępczy zawartości 23" descr="KIF_1602 mał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700808"/>
            <a:ext cx="6096000" cy="4572000"/>
          </a:xfrm>
          <a:ln w="25400">
            <a:solidFill>
              <a:schemeClr val="tx1"/>
            </a:solidFill>
          </a:ln>
          <a:effectLst>
            <a:outerShdw blurRad="50800" dist="25400" dir="24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żur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1" name="Obraz 10" descr="kowalews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88640"/>
            <a:ext cx="4860000" cy="648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mirs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3" name="Obraz 2" descr="onichimows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196752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o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3" name="Obraz 2" descr="klimk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268760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rymaczu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8344" y="693256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3" name="Obraz 2" descr="sumlińs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268760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482749"/>
            <a:ext cx="8295456" cy="136207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Działalność kulturalna - wystawy</a:t>
            </a:r>
            <a:br>
              <a:rPr lang="pl-PL" dirty="0" smtClean="0"/>
            </a:br>
            <a:endParaRPr lang="pl-PL" b="0" dirty="0">
              <a:solidFill>
                <a:schemeClr val="tx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55576" y="1412776"/>
            <a:ext cx="2952328" cy="648072"/>
          </a:xfrm>
        </p:spPr>
        <p:txBody>
          <a:bodyPr/>
          <a:lstStyle/>
          <a:p>
            <a:r>
              <a:rPr lang="pl-PL" sz="3200" dirty="0" smtClean="0"/>
              <a:t>Malarstwo</a:t>
            </a:r>
            <a:endParaRPr lang="pl-PL" sz="3200" dirty="0"/>
          </a:p>
        </p:txBody>
      </p:sp>
      <p:pic>
        <p:nvPicPr>
          <p:cNvPr id="4" name="Obraz 3" descr="04_wystawa_kru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88840"/>
            <a:ext cx="6240000" cy="468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Obraz 315mał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988840"/>
            <a:ext cx="6240000" cy="468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Obraz 5" descr="KIF_4965mał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200000" cy="540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22535" name="Obraz 6" descr="KIF_0742mał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08720"/>
            <a:ext cx="7200000" cy="540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zykuła malarstw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200000" cy="540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malarstwo Gorzkó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124744"/>
            <a:ext cx="7200000" cy="540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iennica dzieci malarstw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200000" cy="540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4" name="Obraz 3" descr="mojs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052736"/>
            <a:ext cx="7200000" cy="540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antoniak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7200000" cy="540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Bojarska6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32656"/>
            <a:ext cx="4680000" cy="6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1464"/>
            <a:ext cx="8295456" cy="136207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Działalność kulturalna - wystawy</a:t>
            </a:r>
            <a:br>
              <a:rPr lang="pl-PL" dirty="0" smtClean="0"/>
            </a:br>
            <a:endParaRPr lang="pl-PL" b="0" dirty="0">
              <a:solidFill>
                <a:schemeClr val="tx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1052736"/>
            <a:ext cx="2952328" cy="643336"/>
          </a:xfrm>
        </p:spPr>
        <p:txBody>
          <a:bodyPr/>
          <a:lstStyle/>
          <a:p>
            <a:r>
              <a:rPr lang="pl-PL" sz="3200" dirty="0" smtClean="0"/>
              <a:t>Rzeźba</a:t>
            </a:r>
            <a:endParaRPr lang="pl-PL" sz="3200" dirty="0"/>
          </a:p>
        </p:txBody>
      </p:sp>
      <p:pic>
        <p:nvPicPr>
          <p:cNvPr id="6" name="Obraz 4" descr="Nowacki + dyr.małe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67544" y="1916832"/>
            <a:ext cx="6242668" cy="468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7" name="Obraz 5" descr="04_wystawa_wlizl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4322058" cy="576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KIF_16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620688"/>
            <a:ext cx="7680000" cy="57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628800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rzeźba żu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562" y="214290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1464"/>
            <a:ext cx="8295456" cy="136207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Działalność kulturalna - wystawy</a:t>
            </a:r>
            <a:br>
              <a:rPr lang="pl-PL" dirty="0" smtClean="0"/>
            </a:br>
            <a:endParaRPr lang="pl-PL" b="0" dirty="0">
              <a:solidFill>
                <a:schemeClr val="tx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824536" cy="643336"/>
          </a:xfrm>
        </p:spPr>
        <p:txBody>
          <a:bodyPr/>
          <a:lstStyle/>
          <a:p>
            <a:r>
              <a:rPr lang="pl-PL" sz="3200" dirty="0" smtClean="0"/>
              <a:t>Kolekcjonerstwo</a:t>
            </a:r>
            <a:endParaRPr lang="pl-PL" sz="3200" dirty="0"/>
          </a:p>
        </p:txBody>
      </p:sp>
      <p:pic>
        <p:nvPicPr>
          <p:cNvPr id="4" name="Obraz 5" descr="1male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>
            <a:off x="107504" y="3714772"/>
            <a:ext cx="4388103" cy="288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127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18małe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4572000" y="1785926"/>
            <a:ext cx="4356100" cy="28575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1464"/>
            <a:ext cx="8295456" cy="136207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Działalność kulturalna - wystawy</a:t>
            </a:r>
            <a:br>
              <a:rPr lang="pl-PL" dirty="0" smtClean="0"/>
            </a:br>
            <a:endParaRPr lang="pl-PL" b="0" dirty="0">
              <a:solidFill>
                <a:schemeClr val="tx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3240360" cy="643336"/>
          </a:xfrm>
        </p:spPr>
        <p:txBody>
          <a:bodyPr/>
          <a:lstStyle/>
          <a:p>
            <a:r>
              <a:rPr lang="pl-PL" sz="3200" dirty="0" smtClean="0"/>
              <a:t>Rękodzieło</a:t>
            </a:r>
            <a:endParaRPr lang="pl-PL" sz="3200" dirty="0"/>
          </a:p>
        </p:txBody>
      </p:sp>
      <p:pic>
        <p:nvPicPr>
          <p:cNvPr id="4" name="Obraz 4" descr="Nowak T. na tle pracmał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00808"/>
            <a:ext cx="6720000" cy="504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KIF_0303m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700808"/>
            <a:ext cx="6719065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rękodzieło Gorzkó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980728"/>
            <a:ext cx="5266283" cy="57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6" name="Obraz 5" descr="rękodzieło Gorzkó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1464"/>
            <a:ext cx="8295456" cy="136207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Działalność kulturalna - wystawy</a:t>
            </a:r>
            <a:br>
              <a:rPr lang="pl-PL" dirty="0" smtClean="0"/>
            </a:br>
            <a:endParaRPr lang="pl-PL" b="0" dirty="0">
              <a:solidFill>
                <a:schemeClr val="tx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3528392" cy="643336"/>
          </a:xfrm>
        </p:spPr>
        <p:txBody>
          <a:bodyPr/>
          <a:lstStyle/>
          <a:p>
            <a:r>
              <a:rPr lang="pl-PL" sz="3200" dirty="0" smtClean="0"/>
              <a:t>Fotografia</a:t>
            </a:r>
            <a:endParaRPr lang="pl-PL" sz="3200" dirty="0"/>
          </a:p>
        </p:txBody>
      </p:sp>
      <p:pic>
        <p:nvPicPr>
          <p:cNvPr id="4" name="Obraz 3" descr="KIF_4376m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700808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6" name="Obraz 5" descr="Obraz 053male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2267744" y="1700808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1464"/>
            <a:ext cx="8295456" cy="1362075"/>
          </a:xfrm>
        </p:spPr>
        <p:txBody>
          <a:bodyPr>
            <a:normAutofit/>
          </a:bodyPr>
          <a:lstStyle/>
          <a:p>
            <a:r>
              <a:rPr lang="pl-PL" dirty="0" smtClean="0"/>
              <a:t>Działalność kulturalna</a:t>
            </a:r>
            <a:br>
              <a:rPr lang="pl-PL" dirty="0" smtClean="0"/>
            </a:br>
            <a:endParaRPr lang="pl-PL" b="0" dirty="0">
              <a:solidFill>
                <a:schemeClr val="tx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23528" y="1268760"/>
            <a:ext cx="4824536" cy="643336"/>
          </a:xfrm>
        </p:spPr>
        <p:txBody>
          <a:bodyPr/>
          <a:lstStyle/>
          <a:p>
            <a:r>
              <a:rPr lang="pl-PL" sz="3200" dirty="0" smtClean="0"/>
              <a:t>Inne wystawy</a:t>
            </a:r>
            <a:endParaRPr lang="pl-PL" sz="3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42876" y="2428868"/>
            <a:ext cx="2571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dirty="0">
                <a:solidFill>
                  <a:schemeClr val="tx2"/>
                </a:solidFill>
                <a:latin typeface="+mn-lt"/>
              </a:rPr>
              <a:t>Jan Paweł II – </a:t>
            </a:r>
          </a:p>
          <a:p>
            <a:pPr>
              <a:defRPr/>
            </a:pPr>
            <a:r>
              <a:rPr lang="pl-PL" sz="2400" dirty="0">
                <a:solidFill>
                  <a:schemeClr val="tx2"/>
                </a:solidFill>
                <a:latin typeface="+mn-lt"/>
              </a:rPr>
              <a:t>człowiek wiary, </a:t>
            </a:r>
          </a:p>
          <a:p>
            <a:pPr>
              <a:defRPr/>
            </a:pPr>
            <a:r>
              <a:rPr lang="pl-PL" sz="2400" dirty="0">
                <a:solidFill>
                  <a:schemeClr val="tx2"/>
                </a:solidFill>
                <a:latin typeface="+mn-lt"/>
              </a:rPr>
              <a:t>kultury i nauki </a:t>
            </a:r>
          </a:p>
        </p:txBody>
      </p:sp>
      <p:pic>
        <p:nvPicPr>
          <p:cNvPr id="6" name="Obraz 5" descr="jan paweł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2500306"/>
            <a:ext cx="6272728" cy="41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2" descr="04_11wystaw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320644" cy="324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7" name="Obraz 6" descr="7m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429000"/>
            <a:ext cx="4218186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428596" y="4216794"/>
            <a:ext cx="39290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3600" dirty="0">
                <a:solidFill>
                  <a:schemeClr val="tx2"/>
                </a:solidFill>
                <a:latin typeface="+mn-lt"/>
              </a:rPr>
              <a:t>Powiat krasnostawski </a:t>
            </a:r>
            <a:r>
              <a:rPr lang="pl-PL" sz="36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pl-PL" sz="3600" dirty="0" smtClean="0">
                <a:solidFill>
                  <a:schemeClr val="tx2"/>
                </a:solidFill>
                <a:latin typeface="+mn-lt"/>
              </a:rPr>
            </a:br>
            <a:r>
              <a:rPr lang="pl-PL" sz="3600" dirty="0" smtClean="0">
                <a:solidFill>
                  <a:schemeClr val="tx2"/>
                </a:solidFill>
                <a:latin typeface="+mn-lt"/>
              </a:rPr>
              <a:t>wczoraj </a:t>
            </a:r>
            <a:r>
              <a:rPr lang="pl-PL" sz="3600" dirty="0">
                <a:solidFill>
                  <a:schemeClr val="tx2"/>
                </a:solidFill>
                <a:latin typeface="+mn-lt"/>
              </a:rPr>
              <a:t>i dziś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Jan Pawe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714620"/>
            <a:ext cx="4320000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2428860" y="571480"/>
            <a:ext cx="457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atin typeface="+mn-lt"/>
              </a:rPr>
              <a:t>Polskie pielgrzymki </a:t>
            </a:r>
          </a:p>
          <a:p>
            <a:pPr algn="ctr"/>
            <a:r>
              <a:rPr lang="pl-PL" sz="3600" dirty="0" smtClean="0">
                <a:latin typeface="+mn-lt"/>
              </a:rPr>
              <a:t>Jana Pawła II</a:t>
            </a:r>
            <a:endParaRPr lang="pl-PL" sz="3600" dirty="0">
              <a:latin typeface="+mn-lt"/>
            </a:endParaRPr>
          </a:p>
        </p:txBody>
      </p:sp>
      <p:pic>
        <p:nvPicPr>
          <p:cNvPr id="4" name="Obraz 3" descr="jan paweł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714620"/>
            <a:ext cx="4320000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1406" y="2357430"/>
            <a:ext cx="135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(2005)</a:t>
            </a:r>
            <a:endParaRPr lang="pl-PL" dirty="0">
              <a:latin typeface="+mn-lt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143900" y="234528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(2009)</a:t>
            </a:r>
            <a:endParaRPr lang="pl-PL" dirty="0">
              <a:latin typeface="+mn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Obraz 3" descr="KIF_2622małe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42844" y="428604"/>
            <a:ext cx="4318720" cy="324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27653" name="Obraz 4" descr="KIF_2623małe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643438" y="3429000"/>
            <a:ext cx="4321281" cy="3240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4786314" y="1714488"/>
            <a:ext cx="47863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800" dirty="0">
                <a:solidFill>
                  <a:schemeClr val="tx2"/>
                </a:solidFill>
                <a:latin typeface="+mn-lt"/>
              </a:rPr>
              <a:t>Ślady przeszłości. </a:t>
            </a:r>
            <a:endParaRPr lang="pl-PL" sz="2800" dirty="0" smtClean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pl-PL" sz="2800" dirty="0" smtClean="0">
                <a:solidFill>
                  <a:schemeClr val="tx2"/>
                </a:solidFill>
                <a:latin typeface="+mn-lt"/>
              </a:rPr>
              <a:t>Najciekawsze </a:t>
            </a:r>
            <a:r>
              <a:rPr lang="pl-PL" sz="2800" dirty="0">
                <a:solidFill>
                  <a:schemeClr val="tx2"/>
                </a:solidFill>
                <a:latin typeface="+mn-lt"/>
              </a:rPr>
              <a:t>zabytki </a:t>
            </a:r>
            <a:r>
              <a:rPr lang="pl-PL" sz="28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pl-PL" sz="2800" dirty="0" smtClean="0">
                <a:solidFill>
                  <a:schemeClr val="tx2"/>
                </a:solidFill>
                <a:latin typeface="+mn-lt"/>
              </a:rPr>
            </a:br>
            <a:r>
              <a:rPr lang="pl-PL" sz="2800" dirty="0" smtClean="0">
                <a:solidFill>
                  <a:schemeClr val="tx2"/>
                </a:solidFill>
                <a:latin typeface="+mn-lt"/>
              </a:rPr>
              <a:t>Ziemi </a:t>
            </a:r>
            <a:r>
              <a:rPr lang="pl-PL" sz="2800" dirty="0">
                <a:solidFill>
                  <a:schemeClr val="tx2"/>
                </a:solidFill>
                <a:latin typeface="+mn-lt"/>
              </a:rPr>
              <a:t>Krasnostawskiej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012male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14282" y="3429000"/>
            <a:ext cx="4321281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3" name="Obraz 2" descr="Obraz 015male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4682436" y="285728"/>
            <a:ext cx="4318720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357158" y="714356"/>
            <a:ext cx="39598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3600" dirty="0">
                <a:latin typeface="+mn-lt"/>
              </a:rPr>
              <a:t>Świat przyrody </a:t>
            </a:r>
            <a:r>
              <a:rPr lang="pl-PL" sz="3600" dirty="0" smtClean="0">
                <a:latin typeface="+mn-lt"/>
              </a:rPr>
              <a:t/>
            </a:r>
            <a:br>
              <a:rPr lang="pl-PL" sz="3600" dirty="0" smtClean="0">
                <a:latin typeface="+mn-lt"/>
              </a:rPr>
            </a:br>
            <a:r>
              <a:rPr lang="pl-PL" sz="3600" dirty="0" smtClean="0">
                <a:latin typeface="+mn-lt"/>
              </a:rPr>
              <a:t>Ziemi </a:t>
            </a:r>
            <a:r>
              <a:rPr lang="pl-PL" sz="3600" dirty="0">
                <a:latin typeface="+mn-lt"/>
              </a:rPr>
              <a:t>Krasnostawskiej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Gromadzenie i opracowanie zbiorów</a:t>
            </a:r>
            <a:endParaRPr lang="pl-PL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4" name="Symbol zastępczy zawartości 3" descr="KIF_1602 mał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  <a:ln w="25400">
            <a:solidFill>
              <a:schemeClr val="tx1"/>
            </a:solidFill>
          </a:ln>
          <a:effectLst>
            <a:outerShdw blurRad="50800" dist="25400" dir="24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7158" y="4086059"/>
            <a:ext cx="407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3600" dirty="0">
                <a:solidFill>
                  <a:schemeClr val="tx2"/>
                </a:solidFill>
                <a:latin typeface="+mn-lt"/>
              </a:rPr>
              <a:t>Karen Blixen – </a:t>
            </a:r>
            <a:r>
              <a:rPr lang="pl-PL" sz="36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pl-PL" sz="3600" dirty="0" smtClean="0">
                <a:solidFill>
                  <a:schemeClr val="tx2"/>
                </a:solidFill>
                <a:latin typeface="+mn-lt"/>
              </a:rPr>
            </a:br>
            <a:r>
              <a:rPr lang="pl-PL" sz="3600" dirty="0" smtClean="0">
                <a:solidFill>
                  <a:schemeClr val="tx2"/>
                </a:solidFill>
                <a:latin typeface="+mn-lt"/>
              </a:rPr>
              <a:t>życie </a:t>
            </a:r>
            <a:r>
              <a:rPr lang="pl-PL" sz="3600" dirty="0">
                <a:solidFill>
                  <a:schemeClr val="tx2"/>
                </a:solidFill>
                <a:latin typeface="+mn-lt"/>
              </a:rPr>
              <a:t>i twórczość</a:t>
            </a:r>
          </a:p>
        </p:txBody>
      </p:sp>
      <p:pic>
        <p:nvPicPr>
          <p:cNvPr id="3" name="Obraz 2" descr="KIF_2262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403710"/>
            <a:ext cx="4319999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4" name="Obraz 3" descr="KIF_2264mał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4319395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-71470" y="1585729"/>
            <a:ext cx="46434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2800" dirty="0">
                <a:solidFill>
                  <a:schemeClr val="tx2"/>
                </a:solidFill>
                <a:latin typeface="+mn-lt"/>
              </a:rPr>
              <a:t>W krainie życia i </a:t>
            </a:r>
            <a:r>
              <a:rPr lang="pl-PL" sz="2800" dirty="0" smtClean="0">
                <a:solidFill>
                  <a:schemeClr val="tx2"/>
                </a:solidFill>
                <a:latin typeface="+mn-lt"/>
              </a:rPr>
              <a:t>baśni. </a:t>
            </a:r>
            <a:endParaRPr lang="pl-PL" sz="2800" dirty="0">
              <a:solidFill>
                <a:schemeClr val="tx2"/>
              </a:solidFill>
              <a:latin typeface="+mn-lt"/>
            </a:endParaRPr>
          </a:p>
          <a:p>
            <a:pPr algn="r">
              <a:defRPr/>
            </a:pPr>
            <a:r>
              <a:rPr lang="pl-PL" sz="2800" dirty="0">
                <a:solidFill>
                  <a:schemeClr val="tx2"/>
                </a:solidFill>
                <a:latin typeface="+mn-lt"/>
              </a:rPr>
              <a:t>Hans Christian Andersen </a:t>
            </a:r>
            <a:r>
              <a:rPr lang="pl-PL" sz="28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pl-PL" sz="2800" dirty="0" smtClean="0">
                <a:solidFill>
                  <a:schemeClr val="tx2"/>
                </a:solidFill>
                <a:latin typeface="+mn-lt"/>
              </a:rPr>
            </a:br>
            <a:r>
              <a:rPr lang="pl-PL" sz="2800" dirty="0" smtClean="0">
                <a:solidFill>
                  <a:schemeClr val="tx2"/>
                </a:solidFill>
                <a:latin typeface="+mn-lt"/>
              </a:rPr>
              <a:t>1805-1875</a:t>
            </a:r>
            <a:endParaRPr lang="pl-PL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1" name="Obraz 10" descr="Dzieci 1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14290"/>
            <a:ext cx="4320746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2" name="Obraz 11" descr="Wystawa 2mał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475148"/>
            <a:ext cx="4320000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929190" y="1714488"/>
            <a:ext cx="39290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600" dirty="0" smtClean="0">
                <a:solidFill>
                  <a:schemeClr val="tx2"/>
                </a:solidFill>
                <a:latin typeface="+mn-lt"/>
              </a:rPr>
              <a:t>I książki mają </a:t>
            </a:r>
          </a:p>
          <a:p>
            <a:pPr>
              <a:defRPr/>
            </a:pPr>
            <a:r>
              <a:rPr lang="pl-PL" sz="3600" dirty="0" smtClean="0">
                <a:solidFill>
                  <a:schemeClr val="tx2"/>
                </a:solidFill>
                <a:latin typeface="+mn-lt"/>
              </a:rPr>
              <a:t>swoją historię</a:t>
            </a:r>
            <a:endParaRPr lang="pl-PL" sz="36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1" name="Obraz 10" descr="Dzieci 1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320000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2" name="Obraz 11" descr="Wystawa 2mał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475148"/>
            <a:ext cx="4320000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Wystawa 2mał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474000"/>
            <a:ext cx="4320000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1464"/>
            <a:ext cx="8295456" cy="1362075"/>
          </a:xfrm>
        </p:spPr>
        <p:txBody>
          <a:bodyPr>
            <a:normAutofit/>
          </a:bodyPr>
          <a:lstStyle/>
          <a:p>
            <a:r>
              <a:rPr lang="pl-PL" dirty="0" smtClean="0"/>
              <a:t>Działalność kulturalna</a:t>
            </a:r>
            <a:br>
              <a:rPr lang="pl-PL" dirty="0" smtClean="0"/>
            </a:br>
            <a:endParaRPr lang="pl-PL" b="0" dirty="0">
              <a:solidFill>
                <a:schemeClr val="tx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1268760"/>
            <a:ext cx="8352928" cy="643336"/>
          </a:xfrm>
        </p:spPr>
        <p:txBody>
          <a:bodyPr/>
          <a:lstStyle/>
          <a:p>
            <a:r>
              <a:rPr lang="pl-PL" sz="3200" dirty="0" smtClean="0"/>
              <a:t>Konkursy i wystawy pokonkursowe</a:t>
            </a:r>
            <a:endParaRPr lang="pl-PL" sz="32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786050" y="5977614"/>
            <a:ext cx="6072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800" dirty="0">
                <a:solidFill>
                  <a:schemeClr val="tx2"/>
                </a:solidFill>
                <a:latin typeface="+mn-lt"/>
              </a:rPr>
              <a:t>Legendy Ziemi </a:t>
            </a:r>
            <a:r>
              <a:rPr lang="pl-PL" sz="2800" dirty="0" smtClean="0">
                <a:solidFill>
                  <a:schemeClr val="tx2"/>
                </a:solidFill>
                <a:latin typeface="+mn-lt"/>
              </a:rPr>
              <a:t>Krasnostawskiej</a:t>
            </a:r>
            <a:endParaRPr lang="pl-PL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Obraz 4" descr="Obraz 284małe.jpg"/>
          <p:cNvPicPr>
            <a:picLocks noChangeAspect="1"/>
          </p:cNvPicPr>
          <p:nvPr/>
        </p:nvPicPr>
        <p:blipFill>
          <a:blip r:embed="rId2" cstate="print">
            <a:lum bright="16000" contrast="46000"/>
          </a:blip>
          <a:stretch>
            <a:fillRect/>
          </a:stretch>
        </p:blipFill>
        <p:spPr>
          <a:xfrm>
            <a:off x="4609177" y="2285992"/>
            <a:ext cx="4320541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6" name="Obraz 5" descr="legendy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124" y="2285992"/>
            <a:ext cx="4320000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legendy2.nagr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080000" cy="30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4" name="Obraz 13" descr="legendy nagro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00438"/>
            <a:ext cx="4080000" cy="30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3" name="Obraz 12" descr="legendy nagrody mare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00438"/>
            <a:ext cx="4080000" cy="3060000"/>
          </a:xfrm>
          <a:prstGeom prst="rect">
            <a:avLst/>
          </a:prstGeom>
          <a:ln w="25400" cmpd="sng">
            <a:solidFill>
              <a:schemeClr val="tx1"/>
            </a:solidFill>
            <a:prstDash val="solid"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5076056" y="1628800"/>
            <a:ext cx="3214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latin typeface="+mn-lt"/>
              </a:rPr>
              <a:t>Laureaci</a:t>
            </a:r>
            <a:endParaRPr lang="pl-PL" sz="4400" dirty="0">
              <a:latin typeface="+mn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type="body" idx="1"/>
          </p:nvPr>
        </p:nvSpPr>
        <p:spPr>
          <a:xfrm>
            <a:off x="1835696" y="260648"/>
            <a:ext cx="7272808" cy="648072"/>
          </a:xfrm>
        </p:spPr>
        <p:txBody>
          <a:bodyPr/>
          <a:lstStyle/>
          <a:p>
            <a:pPr>
              <a:buNone/>
            </a:pPr>
            <a:r>
              <a:rPr lang="pl-PL" sz="2800" dirty="0" smtClean="0"/>
              <a:t>Biblioteka – Czytelnik - Środowisko</a:t>
            </a:r>
            <a:endParaRPr lang="pl-PL" sz="2800" dirty="0"/>
          </a:p>
        </p:txBody>
      </p:sp>
      <p:pic>
        <p:nvPicPr>
          <p:cNvPr id="4" name="Obraz 3" descr="biblioteka-czytelnik-środowisk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6264844" cy="540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48369"/>
            <a:ext cx="4429125" cy="62769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4" name="Obraz 3" descr="KIF_4363mał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8688" y="2858417"/>
            <a:ext cx="4119562" cy="309086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4932040" y="1484784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200" b="1" dirty="0" smtClean="0"/>
              <a:t>Pamięć przeszłości</a:t>
            </a:r>
            <a:endParaRPr lang="pl-PL" sz="3200" b="1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KIF_3488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2595563"/>
            <a:ext cx="3071813" cy="409575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7" name="Obraz 6" descr="KIF_4372m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563" y="3714750"/>
            <a:ext cx="3595687" cy="269716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9" name="Obraz 8" descr="KIF_3542mał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5" y="214313"/>
            <a:ext cx="4381500" cy="328612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0" name="Obraz 9" descr="KIF_3547mał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13" y="285750"/>
            <a:ext cx="2857500" cy="214312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KIF_4349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037" y="285728"/>
            <a:ext cx="4081744" cy="30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Obraz 326mał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5" y="3583710"/>
            <a:ext cx="4078257" cy="30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7" name="Obraz 6" descr="wystawa 008ma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583710"/>
            <a:ext cx="4079999" cy="30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8" name="Obraz 7" descr="KIF_3507ma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285728"/>
            <a:ext cx="4080001" cy="30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12d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6825874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0" dirty="0" smtClean="0"/>
              <a:t>Biblioteka i …</a:t>
            </a:r>
            <a:endParaRPr lang="pl-PL" b="0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3851920" y="553416"/>
            <a:ext cx="4104456" cy="859360"/>
          </a:xfrm>
        </p:spPr>
        <p:txBody>
          <a:bodyPr/>
          <a:lstStyle/>
          <a:p>
            <a:r>
              <a:rPr lang="pl-PL" dirty="0" smtClean="0"/>
              <a:t>Dom Pomocy Społecznej </a:t>
            </a:r>
            <a:br>
              <a:rPr lang="pl-PL" dirty="0" smtClean="0"/>
            </a:br>
            <a:r>
              <a:rPr lang="pl-PL" dirty="0" smtClean="0"/>
              <a:t>w Krasnymstawie</a:t>
            </a:r>
            <a:endParaRPr lang="pl-PL" dirty="0"/>
          </a:p>
        </p:txBody>
      </p:sp>
      <p:pic>
        <p:nvPicPr>
          <p:cNvPr id="9" name="Obraz 8" descr="wystawa d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4080000" cy="30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8" name="Obraz 7" descr="wystawa d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6496" y="2780928"/>
            <a:ext cx="4560000" cy="342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KIF_1602 mał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3780946" cy="5040000"/>
          </a:xfrm>
          <a:ln w="25400">
            <a:solidFill>
              <a:schemeClr val="tx1"/>
            </a:solidFill>
          </a:ln>
          <a:effectLst>
            <a:outerShdw blurRad="50800" dist="25400" dir="24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99032"/>
          </a:xfrm>
        </p:spPr>
        <p:txBody>
          <a:bodyPr/>
          <a:lstStyle/>
          <a:p>
            <a:pPr indent="0"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Wypożyczalnia</a:t>
            </a:r>
            <a:endParaRPr lang="pl-PL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6" name="Symbol zastępczy zawartości 5" descr="KIF_1602 mał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484784"/>
            <a:ext cx="3780946" cy="5040000"/>
          </a:xfrm>
          <a:ln w="25400">
            <a:solidFill>
              <a:schemeClr val="tx1"/>
            </a:solidFill>
          </a:ln>
          <a:effectLst>
            <a:outerShdw blurRad="50800" dist="25400" dir="24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nest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1352" y="188640"/>
            <a:ext cx="2919000" cy="90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1" name="Obraz 10" descr="nesto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412776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6" name="Obraz 5" descr="Nestor 048ma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412776"/>
            <a:ext cx="6720001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23528" y="33265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accent2"/>
                </a:solidFill>
                <a:latin typeface="+mj-lt"/>
              </a:rPr>
              <a:t>Biblioteka i …</a:t>
            </a:r>
            <a:endParaRPr lang="pl-PL" sz="3600" dirty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nest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88640"/>
            <a:ext cx="2919000" cy="90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6" name="Obraz 5" descr="Nestor 048m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12776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11" name="Obraz 10" descr="nesto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412776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2m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7705415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DSC03378m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77072"/>
            <a:ext cx="3459851" cy="25956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7" name="Obraz 6" descr="KIF_2147mał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276872"/>
            <a:ext cx="4558836" cy="342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323528" y="47841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accent2"/>
                </a:solidFill>
                <a:latin typeface="+mj-lt"/>
              </a:rPr>
              <a:t>Biblioteka i …</a:t>
            </a:r>
            <a:endParaRPr lang="pl-PL" sz="3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779912" y="416858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+mn-lt"/>
              </a:rPr>
              <a:t>Warsztat Terapii Zajęciowej </a:t>
            </a:r>
            <a:br>
              <a:rPr lang="pl-PL" sz="2000" dirty="0" smtClean="0">
                <a:latin typeface="+mn-lt"/>
              </a:rPr>
            </a:br>
            <a:r>
              <a:rPr lang="pl-PL" sz="2000" dirty="0" smtClean="0">
                <a:latin typeface="+mn-lt"/>
              </a:rPr>
              <a:t>w Krasnymstawie</a:t>
            </a:r>
            <a:endParaRPr lang="pl-PL" sz="2000" dirty="0">
              <a:latin typeface="+mn-lt"/>
            </a:endParaRPr>
          </a:p>
        </p:txBody>
      </p:sp>
      <p:pic>
        <p:nvPicPr>
          <p:cNvPr id="6" name="Obraz 5" descr="KIF_5037ma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340768"/>
            <a:ext cx="3460750" cy="259556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39552" y="5157192"/>
            <a:ext cx="41044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b="1" dirty="0">
                <a:solidFill>
                  <a:schemeClr val="tx2"/>
                </a:solidFill>
                <a:latin typeface="+mn-lt"/>
              </a:rPr>
              <a:t>Uroki i walory </a:t>
            </a:r>
            <a:br>
              <a:rPr lang="pl-PL" b="1" dirty="0">
                <a:solidFill>
                  <a:schemeClr val="tx2"/>
                </a:solidFill>
                <a:latin typeface="+mn-lt"/>
              </a:rPr>
            </a:br>
            <a:r>
              <a:rPr lang="pl-PL" b="1" dirty="0">
                <a:solidFill>
                  <a:schemeClr val="tx2"/>
                </a:solidFill>
                <a:latin typeface="+mn-lt"/>
              </a:rPr>
              <a:t>turystyczno – przyrodnicze </a:t>
            </a:r>
            <a:endParaRPr lang="pl-PL" b="1" dirty="0" smtClean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pl-PL" b="1" dirty="0" smtClean="0">
                <a:solidFill>
                  <a:schemeClr val="tx2"/>
                </a:solidFill>
                <a:latin typeface="+mn-lt"/>
              </a:rPr>
              <a:t>Doliny </a:t>
            </a:r>
            <a:r>
              <a:rPr lang="pl-PL" b="1" dirty="0">
                <a:solidFill>
                  <a:schemeClr val="tx2"/>
                </a:solidFill>
                <a:latin typeface="+mn-lt"/>
              </a:rPr>
              <a:t>Wieprza </a:t>
            </a:r>
            <a:r>
              <a:rPr lang="pl-PL" sz="1400" b="1" dirty="0">
                <a:solidFill>
                  <a:schemeClr val="tx2"/>
                </a:solidFill>
                <a:latin typeface="+mn-lt"/>
              </a:rPr>
              <a:t/>
            </a:r>
            <a:br>
              <a:rPr lang="pl-PL" sz="1400" b="1" dirty="0">
                <a:solidFill>
                  <a:schemeClr val="tx2"/>
                </a:solidFill>
                <a:latin typeface="+mn-lt"/>
              </a:rPr>
            </a:br>
            <a:endParaRPr lang="pl-PL" sz="14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Obraz 4" descr="Obraz 003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269040"/>
            <a:ext cx="3359583" cy="252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6" name="Obraz 5" descr="Obraz 044mał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4005344"/>
            <a:ext cx="3360940" cy="252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7" name="Obraz 6" descr="Obraz 058mał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587" y="1737152"/>
            <a:ext cx="4079429" cy="30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3707904" y="54868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+mn-lt"/>
              </a:rPr>
              <a:t>PTTK w Krasnymstawie</a:t>
            </a:r>
            <a:endParaRPr lang="pl-PL" sz="2000" dirty="0"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3528" y="33265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accent2"/>
                </a:solidFill>
                <a:latin typeface="+mj-lt"/>
              </a:rPr>
              <a:t>Biblioteka i …</a:t>
            </a:r>
            <a:endParaRPr lang="pl-PL" sz="3600" dirty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058mał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7200002" cy="540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3707904" y="26064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+mn-lt"/>
              </a:rPr>
              <a:t>Specjalny Ośrodek Szkolno – Wychowawczy w Krasnymstawie</a:t>
            </a:r>
            <a:endParaRPr lang="pl-PL" sz="2000" dirty="0"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3528" y="33265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accent2"/>
                </a:solidFill>
                <a:latin typeface="+mj-lt"/>
              </a:rPr>
              <a:t>Biblioteka i …</a:t>
            </a:r>
            <a:endParaRPr lang="pl-PL" sz="3600" dirty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6984" y="-165323"/>
            <a:ext cx="8295456" cy="1362075"/>
          </a:xfrm>
        </p:spPr>
        <p:txBody>
          <a:bodyPr>
            <a:normAutofit/>
          </a:bodyPr>
          <a:lstStyle/>
          <a:p>
            <a:r>
              <a:rPr lang="pl-PL" dirty="0" smtClean="0"/>
              <a:t>Udział w projektach</a:t>
            </a:r>
            <a:endParaRPr lang="pl-PL" b="0" dirty="0">
              <a:solidFill>
                <a:schemeClr val="tx1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23528" y="980728"/>
            <a:ext cx="4983088" cy="936104"/>
          </a:xfrm>
        </p:spPr>
        <p:txBody>
          <a:bodyPr/>
          <a:lstStyle/>
          <a:p>
            <a:r>
              <a:rPr lang="pl-PL" dirty="0" smtClean="0"/>
              <a:t>Zakup nowości wydawniczych </a:t>
            </a:r>
          </a:p>
          <a:p>
            <a:r>
              <a:rPr lang="pl-PL" dirty="0" smtClean="0"/>
              <a:t>dla bibliotek publicznych</a:t>
            </a:r>
            <a:endParaRPr lang="pl-PL" dirty="0"/>
          </a:p>
        </p:txBody>
      </p:sp>
      <p:pic>
        <p:nvPicPr>
          <p:cNvPr id="8" name="Obraz 7" descr="gablo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844824"/>
            <a:ext cx="6480000" cy="48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6"/>
          <p:cNvSpPr>
            <a:spLocks noGrp="1"/>
          </p:cNvSpPr>
          <p:nvPr>
            <p:ph type="body" idx="1"/>
          </p:nvPr>
        </p:nvSpPr>
        <p:spPr>
          <a:xfrm>
            <a:off x="611560" y="260648"/>
            <a:ext cx="7920880" cy="1584176"/>
          </a:xfrm>
        </p:spPr>
        <p:txBody>
          <a:bodyPr/>
          <a:lstStyle/>
          <a:p>
            <a:r>
              <a:rPr lang="pl-PL" sz="2400" dirty="0" smtClean="0"/>
              <a:t>e-Powiat – Elektroniczny system </a:t>
            </a:r>
            <a:br>
              <a:rPr lang="pl-PL" sz="2400" dirty="0" smtClean="0"/>
            </a:br>
            <a:r>
              <a:rPr lang="pl-PL" sz="2400" dirty="0" smtClean="0"/>
              <a:t>obiegu dokumentów oraz PIAP </a:t>
            </a:r>
            <a:br>
              <a:rPr lang="pl-PL" sz="2400" dirty="0" smtClean="0"/>
            </a:br>
            <a:r>
              <a:rPr lang="pl-PL" sz="2400" dirty="0" smtClean="0"/>
              <a:t>w Starostwie Powiatowym w Krasnymstawie</a:t>
            </a:r>
            <a:endParaRPr lang="pl-PL" sz="2400" dirty="0"/>
          </a:p>
        </p:txBody>
      </p:sp>
      <p:pic>
        <p:nvPicPr>
          <p:cNvPr id="5" name="Obraz 4" descr="kawęcka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6480000" cy="48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6"/>
          <p:cNvSpPr>
            <a:spLocks noGrp="1"/>
          </p:cNvSpPr>
          <p:nvPr>
            <p:ph type="body" idx="1"/>
          </p:nvPr>
        </p:nvSpPr>
        <p:spPr>
          <a:xfrm>
            <a:off x="611560" y="260648"/>
            <a:ext cx="6552728" cy="1080120"/>
          </a:xfrm>
        </p:spPr>
        <p:txBody>
          <a:bodyPr/>
          <a:lstStyle/>
          <a:p>
            <a:r>
              <a:rPr lang="pl-PL" sz="2400" dirty="0" smtClean="0"/>
              <a:t>Zakup sprzętu komputerowego </a:t>
            </a:r>
            <a:br>
              <a:rPr lang="pl-PL" sz="2400" dirty="0" smtClean="0"/>
            </a:br>
            <a:r>
              <a:rPr lang="pl-PL" sz="2400" dirty="0" smtClean="0"/>
              <a:t>do nowych pomieszczeń biblioteki</a:t>
            </a:r>
            <a:endParaRPr lang="pl-PL" sz="2400" dirty="0"/>
          </a:p>
        </p:txBody>
      </p:sp>
      <p:pic>
        <p:nvPicPr>
          <p:cNvPr id="5" name="Obraz 4" descr="kawęcka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628800"/>
            <a:ext cx="6480000" cy="48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6"/>
          <p:cNvSpPr>
            <a:spLocks noGrp="1"/>
          </p:cNvSpPr>
          <p:nvPr>
            <p:ph type="body" idx="1"/>
          </p:nvPr>
        </p:nvSpPr>
        <p:spPr>
          <a:xfrm>
            <a:off x="3059832" y="260648"/>
            <a:ext cx="4680520" cy="1224136"/>
          </a:xfrm>
        </p:spPr>
        <p:txBody>
          <a:bodyPr/>
          <a:lstStyle/>
          <a:p>
            <a:pPr algn="r"/>
            <a:r>
              <a:rPr lang="pl-PL" sz="2400" dirty="0" smtClean="0"/>
              <a:t>Mistrzowie słowa. </a:t>
            </a:r>
            <a:br>
              <a:rPr lang="pl-PL" sz="2400" dirty="0" smtClean="0"/>
            </a:br>
            <a:r>
              <a:rPr lang="pl-PL" sz="2400" dirty="0" smtClean="0"/>
              <a:t>Krasnostawskie spotkania </a:t>
            </a:r>
            <a:br>
              <a:rPr lang="pl-PL" sz="2400" dirty="0" smtClean="0"/>
            </a:br>
            <a:r>
              <a:rPr lang="pl-PL" sz="2400" dirty="0" smtClean="0"/>
              <a:t>z literaturą współczesną</a:t>
            </a:r>
            <a:endParaRPr lang="pl-PL" sz="2400" dirty="0"/>
          </a:p>
        </p:txBody>
      </p:sp>
      <p:pic>
        <p:nvPicPr>
          <p:cNvPr id="6" name="Obraz 5" descr="warsztaty47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280" y="1628800"/>
            <a:ext cx="6480000" cy="486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7380312" y="587901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Warsztaty</a:t>
            </a:r>
          </a:p>
          <a:p>
            <a:r>
              <a:rPr lang="pl-PL" dirty="0" smtClean="0">
                <a:latin typeface="+mn-lt"/>
              </a:rPr>
              <a:t>literackie</a:t>
            </a:r>
            <a:endParaRPr lang="pl-PL" dirty="0">
              <a:latin typeface="+mn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6"/>
          <p:cNvSpPr>
            <a:spLocks noGrp="1"/>
          </p:cNvSpPr>
          <p:nvPr>
            <p:ph type="body" idx="1"/>
          </p:nvPr>
        </p:nvSpPr>
        <p:spPr>
          <a:xfrm>
            <a:off x="6300192" y="6353944"/>
            <a:ext cx="2808312" cy="504056"/>
          </a:xfrm>
        </p:spPr>
        <p:txBody>
          <a:bodyPr/>
          <a:lstStyle/>
          <a:p>
            <a:r>
              <a:rPr lang="pl-PL" sz="1800" dirty="0" smtClean="0"/>
              <a:t>Warsztaty plastyczne</a:t>
            </a:r>
            <a:endParaRPr lang="pl-PL" sz="1800" dirty="0"/>
          </a:p>
        </p:txBody>
      </p:sp>
      <p:pic>
        <p:nvPicPr>
          <p:cNvPr id="5" name="Obraz 4" descr="kawęcka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269320"/>
            <a:ext cx="6720000" cy="50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51520" y="260648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+mn-lt"/>
              </a:rPr>
              <a:t>Krasnostawskie spotkania </a:t>
            </a:r>
            <a:br>
              <a:rPr lang="pl-PL" sz="2400" dirty="0" smtClean="0">
                <a:latin typeface="+mn-lt"/>
              </a:rPr>
            </a:br>
            <a:r>
              <a:rPr lang="pl-PL" sz="2400" dirty="0" smtClean="0">
                <a:latin typeface="+mn-lt"/>
              </a:rPr>
              <a:t>z literaturą młodzieżową</a:t>
            </a:r>
            <a:endParaRPr lang="pl-PL" sz="2400" dirty="0">
              <a:latin typeface="+mn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96136" y="733824"/>
            <a:ext cx="3168352" cy="1399032"/>
          </a:xfrm>
        </p:spPr>
        <p:txBody>
          <a:bodyPr/>
          <a:lstStyle/>
          <a:p>
            <a:pPr indent="0"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Czytelnia</a:t>
            </a:r>
            <a:endParaRPr lang="pl-PL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5" name="Symbol zastępczy zawartości 4" descr="KIF_1602 mał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3780946" cy="5040000"/>
          </a:xfrm>
          <a:ln w="25400">
            <a:solidFill>
              <a:schemeClr val="tx1"/>
            </a:solidFill>
          </a:ln>
          <a:effectLst>
            <a:outerShdw blurRad="50800" dist="25400" dir="24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6" name="Symbol zastępczy zawartości 5" descr="KIF_1602 mał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376288"/>
            <a:ext cx="4860000" cy="3645000"/>
          </a:xfrm>
          <a:ln w="25400">
            <a:solidFill>
              <a:schemeClr val="tx1"/>
            </a:solidFill>
          </a:ln>
          <a:effectLst>
            <a:outerShdw blurRad="50800" dist="25400" dir="24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4413448" y="332656"/>
            <a:ext cx="3398912" cy="648072"/>
          </a:xfrm>
        </p:spPr>
        <p:txBody>
          <a:bodyPr/>
          <a:lstStyle/>
          <a:p>
            <a:pPr algn="r"/>
            <a:r>
              <a:rPr lang="pl-PL" sz="2400" dirty="0" smtClean="0"/>
              <a:t>Warsztaty literackie</a:t>
            </a:r>
          </a:p>
          <a:p>
            <a:endParaRPr lang="pl-PL" sz="2400" dirty="0"/>
          </a:p>
        </p:txBody>
      </p:sp>
      <p:pic>
        <p:nvPicPr>
          <p:cNvPr id="5" name="Obraz 4" descr="warsztaty47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25344"/>
            <a:ext cx="7200000" cy="540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23528" y="548680"/>
            <a:ext cx="7920880" cy="1296144"/>
          </a:xfrm>
        </p:spPr>
        <p:txBody>
          <a:bodyPr/>
          <a:lstStyle/>
          <a:p>
            <a:r>
              <a:rPr lang="pl-PL" sz="3200" dirty="0" smtClean="0"/>
              <a:t>Krasnostawskie spotkania pokoleń </a:t>
            </a:r>
            <a:br>
              <a:rPr lang="pl-PL" sz="3200" dirty="0" smtClean="0"/>
            </a:br>
            <a:r>
              <a:rPr lang="pl-PL" sz="3200" dirty="0" smtClean="0"/>
              <a:t>z literaturą współczesną</a:t>
            </a:r>
            <a:endParaRPr lang="pl-PL" sz="3200" dirty="0"/>
          </a:p>
        </p:txBody>
      </p:sp>
      <p:pic>
        <p:nvPicPr>
          <p:cNvPr id="4" name="Obraz 3" descr="doroś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992" y="2421248"/>
            <a:ext cx="4320000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5" name="Obraz 4" descr="doroś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420888"/>
            <a:ext cx="4320000" cy="32400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57188" y="285750"/>
            <a:ext cx="8607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b="1" dirty="0" smtClean="0">
                <a:solidFill>
                  <a:schemeClr val="accent2"/>
                </a:solidFill>
                <a:latin typeface="+mj-lt"/>
              </a:rPr>
              <a:t>Plany </a:t>
            </a:r>
            <a:r>
              <a:rPr lang="pl-PL" sz="3600" b="1" dirty="0">
                <a:solidFill>
                  <a:schemeClr val="accent2"/>
                </a:solidFill>
                <a:latin typeface="+mj-lt"/>
              </a:rPr>
              <a:t>na przyszłość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00034" y="980728"/>
            <a:ext cx="8215313" cy="58532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dirty="0">
                <a:latin typeface="+mn-lt"/>
              </a:rPr>
              <a:t>Stałe podnoszenie jakości usług bibliotecznych.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dirty="0">
                <a:latin typeface="+mn-lt"/>
              </a:rPr>
              <a:t>Systematyczne wzbogacanie księgozbioru a zwłaszcza zakup nowości wydawniczych.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dirty="0">
                <a:latin typeface="+mn-lt"/>
              </a:rPr>
              <a:t>Kontynuowanie automatyzacji procesów biblioteczno – informacyjnych.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dirty="0">
                <a:latin typeface="+mn-lt"/>
              </a:rPr>
              <a:t>Udostępnienie katalogu biblioteki w Internecie.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dirty="0">
                <a:latin typeface="+mn-lt"/>
              </a:rPr>
              <a:t>Tworzenie własnych baz danych.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dirty="0">
                <a:latin typeface="+mn-lt"/>
              </a:rPr>
              <a:t>Wypracowanie skutecznej strategii marketingowej.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dirty="0">
                <a:latin typeface="+mn-lt"/>
              </a:rPr>
              <a:t>Promowanie usług i zbiorów bibliotecznych oraz organizowanych imprez edukacyjnych i kulturalnych. 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dirty="0">
                <a:latin typeface="+mn-lt"/>
              </a:rPr>
              <a:t>Zdobywanie środków finansowych na poszerzanie zasobów </a:t>
            </a:r>
            <a:br>
              <a:rPr lang="pl-PL" dirty="0">
                <a:latin typeface="+mn-lt"/>
              </a:rPr>
            </a:br>
            <a:r>
              <a:rPr lang="pl-PL" dirty="0">
                <a:latin typeface="+mn-lt"/>
              </a:rPr>
              <a:t>i rozwój czytelnictwa.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pl-PL" dirty="0">
                <a:latin typeface="+mn-lt"/>
              </a:rPr>
              <a:t>Zacieśnianie współpracy z innymi ośrodkami kultury na terenie powiatu krasnostawskiego.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5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wój poziomy 6"/>
          <p:cNvSpPr/>
          <p:nvPr/>
        </p:nvSpPr>
        <p:spPr>
          <a:xfrm>
            <a:off x="323528" y="1700808"/>
            <a:ext cx="8640960" cy="1872208"/>
          </a:xfrm>
          <a:prstGeom prst="horizontalScroll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916832"/>
            <a:ext cx="8136904" cy="1398587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54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/>
              </a:rPr>
              <a:t>Dziękujemy za uwagę.</a:t>
            </a:r>
            <a:endParaRPr lang="pl-PL" sz="5400" dirty="0">
              <a:solidFill>
                <a:schemeClr val="bg1">
                  <a:lumMod val="75000"/>
                  <a:lumOff val="25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01776"/>
            <a:ext cx="6851104" cy="1399032"/>
          </a:xfrm>
        </p:spPr>
        <p:txBody>
          <a:bodyPr/>
          <a:lstStyle/>
          <a:p>
            <a:pPr indent="0"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Administracja i obsługa</a:t>
            </a:r>
            <a:endParaRPr lang="pl-PL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5" name="Symbol zastępczy zawartości 4" descr="KIF_1602 mał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917192"/>
            <a:ext cx="4320000" cy="3240000"/>
          </a:xfrm>
          <a:ln w="25400">
            <a:solidFill>
              <a:schemeClr val="tx1"/>
            </a:solidFill>
          </a:ln>
          <a:effectLst>
            <a:outerShdw blurRad="50800" dist="25400" dir="2400000" sx="101000" sy="101000" algn="tl" rotWithShape="0">
              <a:schemeClr val="accent2">
                <a:alpha val="40000"/>
              </a:schemeClr>
            </a:outerShdw>
          </a:effectLst>
        </p:spPr>
      </p:pic>
      <p:pic>
        <p:nvPicPr>
          <p:cNvPr id="6" name="Symbol zastępczy zawartości 5" descr="KIF_1602 mał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3068960"/>
            <a:ext cx="4320000" cy="3240000"/>
          </a:xfrm>
          <a:ln w="25400">
            <a:solidFill>
              <a:schemeClr val="tx1"/>
            </a:solidFill>
          </a:ln>
          <a:effectLst>
            <a:outerShdw blurRad="50800" dist="25400" dir="2400000" sx="101000" sy="101000" algn="tl" rotWithShape="0">
              <a:schemeClr val="accent2">
                <a:alpha val="40000"/>
              </a:scheme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ymbol zastępczy zawartości 5" descr="12m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548605"/>
            <a:ext cx="3932237" cy="540067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25400" dir="2700000" sx="101000" sy="101000" algn="tl" rotWithShape="0">
              <a:schemeClr val="accent2">
                <a:alpha val="40000"/>
              </a:schemeClr>
            </a:outerShdw>
          </a:effectLst>
        </p:spPr>
      </p:pic>
      <p:sp>
        <p:nvSpPr>
          <p:cNvPr id="32" name="Prostokąt 31"/>
          <p:cNvSpPr/>
          <p:nvPr/>
        </p:nvSpPr>
        <p:spPr>
          <a:xfrm>
            <a:off x="179512" y="1484313"/>
            <a:ext cx="4572000" cy="4156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Powstanie </a:t>
            </a:r>
            <a:b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Powiatowej </a:t>
            </a:r>
            <a:b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Biblioteki </a:t>
            </a:r>
            <a:b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Publicznej – </a:t>
            </a:r>
            <a:b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wrzesień 2000</a:t>
            </a:r>
            <a:b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endParaRPr lang="pl-PL" sz="44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biblioteka">
      <a:dk1>
        <a:srgbClr val="4A0000"/>
      </a:dk1>
      <a:lt1>
        <a:srgbClr val="FFFDC6"/>
      </a:lt1>
      <a:dk2>
        <a:srgbClr val="4A0000"/>
      </a:dk2>
      <a:lt2>
        <a:srgbClr val="FFFFCB"/>
      </a:lt2>
      <a:accent1>
        <a:srgbClr val="E3DE00"/>
      </a:accent1>
      <a:accent2>
        <a:srgbClr val="FFFF00"/>
      </a:accent2>
      <a:accent3>
        <a:srgbClr val="FF5757"/>
      </a:accent3>
      <a:accent4>
        <a:srgbClr val="DA0000"/>
      </a:accent4>
      <a:accent5>
        <a:srgbClr val="FBDC6B"/>
      </a:accent5>
      <a:accent6>
        <a:srgbClr val="F9C507"/>
      </a:accent6>
      <a:hlink>
        <a:srgbClr val="C00000"/>
      </a:hlink>
      <a:folHlink>
        <a:srgbClr val="FFFDC6"/>
      </a:folHlink>
    </a:clrScheme>
    <a:fontScheme name="Niestandardowy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3579</TotalTime>
  <Words>369</Words>
  <Application>Microsoft Office PowerPoint</Application>
  <PresentationFormat>Pokaz na ekranie (4:3)</PresentationFormat>
  <Paragraphs>120</Paragraphs>
  <Slides>73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73</vt:i4>
      </vt:variant>
    </vt:vector>
  </HeadingPairs>
  <TitlesOfParts>
    <vt:vector size="74" baseType="lpstr">
      <vt:lpstr>Energetyczny</vt:lpstr>
      <vt:lpstr>Slajd 1</vt:lpstr>
      <vt:lpstr>Slajd 2</vt:lpstr>
      <vt:lpstr>Dyrektor</vt:lpstr>
      <vt:lpstr>Slajd 4</vt:lpstr>
      <vt:lpstr>Gromadzenie i opracowanie zbiorów</vt:lpstr>
      <vt:lpstr>Wypożyczalnia</vt:lpstr>
      <vt:lpstr>Czytelnia</vt:lpstr>
      <vt:lpstr>Administracja i obsługa</vt:lpstr>
      <vt:lpstr>Slajd 9</vt:lpstr>
      <vt:lpstr>Pierwszy lokal: ul. Matysiaka 5,  wrzesień 2000 – czerwiec 2003  </vt:lpstr>
      <vt:lpstr>ul. Sobieskiego 3,  lipiec 2003 – maj 2008</vt:lpstr>
      <vt:lpstr>Od czerwca 2008 –  ul. Piłsudskiego 5a</vt:lpstr>
      <vt:lpstr>Slajd 13</vt:lpstr>
      <vt:lpstr>Slajd 14</vt:lpstr>
      <vt:lpstr>Slajd 15</vt:lpstr>
      <vt:lpstr>Slajd 16</vt:lpstr>
      <vt:lpstr>Slajd 17</vt:lpstr>
      <vt:lpstr>Działalność informacyjno - promocyjna</vt:lpstr>
      <vt:lpstr>Slajd 19</vt:lpstr>
      <vt:lpstr>Slajd 20</vt:lpstr>
      <vt:lpstr>Działalność edukacyjna  i instrukcyjno - metodyczna</vt:lpstr>
      <vt:lpstr>Slajd 22</vt:lpstr>
      <vt:lpstr>Slajd 23</vt:lpstr>
      <vt:lpstr>Działalność kulturalna 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Działalność kulturalna - wystawy </vt:lpstr>
      <vt:lpstr>Slajd 35</vt:lpstr>
      <vt:lpstr>Slajd 36</vt:lpstr>
      <vt:lpstr>Slajd 37</vt:lpstr>
      <vt:lpstr>Slajd 38</vt:lpstr>
      <vt:lpstr>Działalność kulturalna - wystawy </vt:lpstr>
      <vt:lpstr>Slajd 40</vt:lpstr>
      <vt:lpstr>Działalność kulturalna - wystawy </vt:lpstr>
      <vt:lpstr>Działalność kulturalna - wystawy </vt:lpstr>
      <vt:lpstr>Slajd 43</vt:lpstr>
      <vt:lpstr>Działalność kulturalna - wystawy </vt:lpstr>
      <vt:lpstr>Działalność kulturalna 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Działalność kulturalna </vt:lpstr>
      <vt:lpstr>Slajd 54</vt:lpstr>
      <vt:lpstr>Slajd 55</vt:lpstr>
      <vt:lpstr>Slajd 56</vt:lpstr>
      <vt:lpstr>Slajd 57</vt:lpstr>
      <vt:lpstr>Slajd 58</vt:lpstr>
      <vt:lpstr>Biblioteka i …</vt:lpstr>
      <vt:lpstr>Slajd 60</vt:lpstr>
      <vt:lpstr>Slajd 61</vt:lpstr>
      <vt:lpstr>Slajd 62</vt:lpstr>
      <vt:lpstr>Slajd 63</vt:lpstr>
      <vt:lpstr>Slajd 64</vt:lpstr>
      <vt:lpstr>Udział w projektach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Dziękujemy za uwagę.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Katarzyna Gruszczyńska</dc:creator>
  <cp:lastModifiedBy>Powiatowa  Biblioteka Publiczna w Krasnymstawie</cp:lastModifiedBy>
  <cp:revision>342</cp:revision>
  <dcterms:created xsi:type="dcterms:W3CDTF">2008-06-25T18:08:46Z</dcterms:created>
  <dcterms:modified xsi:type="dcterms:W3CDTF">2010-11-18T10:27:28Z</dcterms:modified>
</cp:coreProperties>
</file>